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67" r:id="rId22"/>
    <p:sldId id="280" r:id="rId23"/>
    <p:sldId id="282" r:id="rId24"/>
    <p:sldId id="284" r:id="rId25"/>
    <p:sldId id="286" r:id="rId26"/>
    <p:sldId id="288" r:id="rId27"/>
    <p:sldId id="290" r:id="rId28"/>
    <p:sldId id="292" r:id="rId29"/>
    <p:sldId id="293" r:id="rId30"/>
    <p:sldId id="294" r:id="rId31"/>
    <p:sldId id="296" r:id="rId32"/>
    <p:sldId id="295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4AB02A5-4FE5-49D9-9E24-09F23B90C45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03/12/15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‹n.›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03/12/15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4AB02A5-4FE5-49D9-9E24-09F23B90C45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03/12/15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‹n.›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Trascinare l'immagine su un segnaposto o fare clic sull'icona per aggiungerla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4AB02A5-4FE5-49D9-9E24-09F23B90C450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294C92D-0306-4E69-9CD3-20855E849650}" type="slidenum">
              <a:rPr kumimoji="0" lang="en-US" smtClean="0"/>
              <a:t>‹n.›</a:t>
            </a:fld>
            <a:endParaRPr kumimoji="0"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03/12/15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‹n.›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90600" y="624634"/>
            <a:ext cx="7583488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BAMBINI DI QUI VENUTI DA ALTROVE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Marie Rose Moro</a:t>
            </a:r>
            <a:endParaRPr lang="it-IT" sz="2400" dirty="0"/>
          </a:p>
        </p:txBody>
      </p:sp>
      <p:pic>
        <p:nvPicPr>
          <p:cNvPr id="4" name="Immagine 3" descr="cop.aspx.jpe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478306"/>
            <a:ext cx="2387600" cy="337969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bg1">
                <a:alpha val="75000"/>
              </a:schemeClr>
            </a:glow>
            <a:softEdge rad="177800"/>
          </a:effectLst>
        </p:spPr>
      </p:pic>
      <p:pic>
        <p:nvPicPr>
          <p:cNvPr id="6" name="Immagine 5" descr="1737264_3_ed9f_marie-rose-moro-psychiatre-et-psychanalyste_2ff89103d24a34f953e673e28908e465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78307"/>
            <a:ext cx="6540500" cy="3379694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softEdge rad="139700"/>
          </a:effectLst>
        </p:spPr>
      </p:pic>
      <p:sp>
        <p:nvSpPr>
          <p:cNvPr id="8" name="CasellaDiTesto 7"/>
          <p:cNvSpPr txBox="1"/>
          <p:nvPr/>
        </p:nvSpPr>
        <p:spPr>
          <a:xfrm>
            <a:off x="3543300" y="2692400"/>
            <a:ext cx="192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Marie Rose Moro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624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 adolescente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Per i figli di migranti, l’adolescenza costituisce un periodo di vulnerabilità paragonabile ai primi mesi di vita o all’avvio dell’apprendimento scolastico.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2800" dirty="0" smtClean="0"/>
              <a:t>L’esilio vissuto come un trauma dai genitori viene trasferito sotto forma di angoscia e tristezza agli stessi figli.</a:t>
            </a:r>
          </a:p>
          <a:p>
            <a:pPr marL="0" indent="0" algn="ctr">
              <a:buNone/>
            </a:pPr>
            <a:r>
              <a:rPr lang="it-IT" sz="2800" dirty="0" smtClean="0"/>
              <a:t>Condizionamento anche nella scelta del partner.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671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LBERO_COLORI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3602313"/>
            <a:ext cx="2993354" cy="325568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CLINICA TRANSCULTURALE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1999119"/>
            <a:ext cx="7583488" cy="4297363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 smtClean="0"/>
              <a:t>Si lavora attraverso CONSULTAZIONI TRANSCULTURALI con lo scopo di individuare modalità di cura efficaci</a:t>
            </a:r>
          </a:p>
          <a:p>
            <a:pPr marL="0" indent="0" algn="ctr">
              <a:buNone/>
            </a:pPr>
            <a:r>
              <a:rPr lang="it-IT" sz="2800" dirty="0" smtClean="0"/>
              <a:t>(approccio etno-psichiatrico)</a:t>
            </a: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635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PRINCIPI: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LA CODIFICA CULTURALE</a:t>
            </a:r>
          </a:p>
          <a:p>
            <a:r>
              <a:rPr lang="it-IT" b="1" dirty="0" smtClean="0"/>
              <a:t>IL TRAUMA MIGRATORIO</a:t>
            </a:r>
          </a:p>
          <a:p>
            <a:r>
              <a:rPr lang="it-IT" b="1" dirty="0" smtClean="0"/>
              <a:t>L’UNIVERSALITA’ PSICHICA (</a:t>
            </a:r>
            <a:r>
              <a:rPr lang="it-IT" b="1" dirty="0" err="1" smtClean="0"/>
              <a:t>Devereux</a:t>
            </a:r>
            <a:r>
              <a:rPr lang="it-IT" b="1" dirty="0" smtClean="0"/>
              <a:t>)</a:t>
            </a:r>
          </a:p>
          <a:p>
            <a:r>
              <a:rPr lang="it-IT" b="1" dirty="0" smtClean="0"/>
              <a:t>IL COMPLEMENTARISMO</a:t>
            </a:r>
          </a:p>
          <a:p>
            <a:r>
              <a:rPr lang="it-IT" b="1" dirty="0" smtClean="0"/>
              <a:t>IL DECENTRAMENTO</a:t>
            </a:r>
          </a:p>
          <a:p>
            <a:r>
              <a:rPr lang="it-IT" b="1" dirty="0" smtClean="0"/>
              <a:t>IL CONTRO-TRANSFERT CULTURALE</a:t>
            </a:r>
          </a:p>
        </p:txBody>
      </p:sp>
    </p:spTree>
    <p:extLst>
      <p:ext uri="{BB962C8B-B14F-4D97-AF65-F5344CB8AC3E}">
        <p14:creationId xmlns:p14="http://schemas.microsoft.com/office/powerpoint/2010/main" val="333663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4" y="2108910"/>
            <a:ext cx="4090097" cy="2193134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1. LA CODIFICA CULTURALE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1477208"/>
            <a:ext cx="8136139" cy="46489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P</a:t>
            </a:r>
            <a:r>
              <a:rPr lang="it-IT" dirty="0" smtClean="0"/>
              <a:t>er intraprendere un processo terapeutico, il professionista deve conoscere il punto di vista dell’altro.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 livelli da analizzare sono tre: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LIVELLO ONTOLOGICO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LIVELLO EZIOLOGICO  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LIVELLO DELLE LOGICHE TERAPEUTICHE</a:t>
            </a:r>
          </a:p>
        </p:txBody>
      </p:sp>
    </p:spTree>
    <p:extLst>
      <p:ext uri="{BB962C8B-B14F-4D97-AF65-F5344CB8AC3E}">
        <p14:creationId xmlns:p14="http://schemas.microsoft.com/office/powerpoint/2010/main" val="283847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2. IL TRAUMA MIGRATORIO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2800" dirty="0" smtClean="0">
              <a:solidFill>
                <a:srgbClr val="333333"/>
              </a:solidFill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333333"/>
                </a:solidFill>
              </a:rPr>
              <a:t>Principio per cui si presuppone la possibilità che la migrazione abbia potuto causare patologie psichiche per cui i migranti sono indirizzati al servizio.</a:t>
            </a:r>
            <a:endParaRPr lang="it-IT" sz="2800" dirty="0">
              <a:solidFill>
                <a:srgbClr val="333333"/>
              </a:solidFill>
            </a:endParaRPr>
          </a:p>
        </p:txBody>
      </p:sp>
      <p:pic>
        <p:nvPicPr>
          <p:cNvPr id="5" name="Immagine 4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3" y="4444999"/>
            <a:ext cx="8760097" cy="2306097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3206932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3. l’ </a:t>
            </a:r>
            <a:r>
              <a:rPr lang="it-IT" dirty="0" err="1" smtClean="0"/>
              <a:t>universalita’</a:t>
            </a:r>
            <a:r>
              <a:rPr lang="it-IT" dirty="0" smtClean="0"/>
              <a:t> psichica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err="1" smtClean="0"/>
              <a:t>Devereux</a:t>
            </a:r>
            <a:r>
              <a:rPr lang="it-IT" b="1" dirty="0"/>
              <a:t> </a:t>
            </a:r>
            <a:r>
              <a:rPr lang="it-IT" b="1" dirty="0" smtClean="0"/>
              <a:t>(1970)</a:t>
            </a:r>
          </a:p>
          <a:p>
            <a:pPr marL="0" indent="0" algn="ctr">
              <a:buNone/>
            </a:pPr>
            <a:r>
              <a:rPr lang="it-IT" sz="2800" dirty="0" smtClean="0"/>
              <a:t>Tutti gli esseri umani sono uguali in quanto è necessario riconoscere lo stesso valore a tutti i modi di pensare e di vivere e a tutte le produzioni culturali e psichiche, anche se molto diverse tra di loro.</a:t>
            </a:r>
          </a:p>
          <a:p>
            <a:pPr marL="0" indent="0" algn="ctr">
              <a:buNone/>
            </a:pPr>
            <a:endParaRPr lang="it-IT" sz="2800" dirty="0"/>
          </a:p>
        </p:txBody>
      </p:sp>
      <p:pic>
        <p:nvPicPr>
          <p:cNvPr id="4" name="Immagine 3" descr="1280px-La_danz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9" y="4535287"/>
            <a:ext cx="8086244" cy="2322714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61111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4.IL COMPLEMENTARISMO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1530767"/>
            <a:ext cx="7583488" cy="42973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Significa rendere complementari ANTROPOLOGIA e PSICOANALISI.</a:t>
            </a:r>
          </a:p>
          <a:p>
            <a:r>
              <a:rPr lang="it-IT" dirty="0" smtClean="0"/>
              <a:t>L’antropologia servirà a decodificare il senso collettivo della malattia (senso esterno)</a:t>
            </a:r>
          </a:p>
          <a:p>
            <a:r>
              <a:rPr lang="it-IT" dirty="0" smtClean="0"/>
              <a:t>La psicoanalisi servirà a decodificare il contenuto (senso interno)</a:t>
            </a:r>
            <a:endParaRPr lang="it-IT" dirty="0"/>
          </a:p>
        </p:txBody>
      </p:sp>
      <p:pic>
        <p:nvPicPr>
          <p:cNvPr id="4" name="Immagine 3" descr="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28" y="4261285"/>
            <a:ext cx="5705475" cy="2596715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57118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5. IL DECENTRAMENTO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Accettare il sapere dell’altro e co-costruire una modalità di lettura della realtà che mi consente di porre le basi alle strategie di cura.</a:t>
            </a:r>
            <a:endParaRPr lang="it-IT" sz="2800" dirty="0"/>
          </a:p>
        </p:txBody>
      </p:sp>
      <p:pic>
        <p:nvPicPr>
          <p:cNvPr id="4" name="Immagine 3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53" y="3936999"/>
            <a:ext cx="6194271" cy="2658601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65527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6. Il contro- transfert culturale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Riguarda il terapeuta.</a:t>
            </a:r>
          </a:p>
          <a:p>
            <a:pPr marL="0" indent="0" algn="ctr">
              <a:buNone/>
            </a:pPr>
            <a:r>
              <a:rPr lang="it-IT" dirty="0" smtClean="0"/>
              <a:t>Consiste nel modo in cui egli si relaziona al modo in cui il paziente pensa la malattia. </a:t>
            </a:r>
          </a:p>
          <a:p>
            <a:pPr marL="0" indent="0" algn="ctr">
              <a:buNone/>
            </a:pPr>
            <a:r>
              <a:rPr lang="it-IT" dirty="0" smtClean="0"/>
              <a:t>IL TERAPEUTA DEVE SAPER GESTIRE LE PROPRIE REAZIONI DAVANTI ALL’ ALTERITA’ CULTURALE.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4" name="Immagine 3" descr="psicoterapeut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548243"/>
            <a:ext cx="5080000" cy="2452629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490530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QUANDO PROPORRE UN APPROCCIO TRANSCULTURALE?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In due situazioni: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 </a:t>
            </a:r>
            <a:r>
              <a:rPr lang="it-IT" dirty="0" smtClean="0"/>
              <a:t>ai pazienti i cui sintomi sono direttamente collegati con la migrazione (stregoneria, possessione …), oppure se sono i pazienti stessi che richiedono un decentramento culturale (ad esempio richiedono di poter parlare nella loro lingua)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 </a:t>
            </a:r>
            <a:r>
              <a:rPr lang="it-IT" dirty="0" smtClean="0"/>
              <a:t>ai pazienti che hanno già sperimentato una terapia classica che però non ha funzionato, oppure a quei pazienti che dicono di non essere compresi.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50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779463" y="1612900"/>
            <a:ext cx="7583488" cy="483076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IL LIBRO E’ UN LAVORO DI RIFLESSIONE CHE PARTE DAI DATI RACCOLTI SUL CAMPO, FATTI OSSERVATI E CONSIDERAZIONI DELLE CONSULTAZIONI E DEI CASI PERVENUTI ALL’ATTENZIONE DELLA CLINICA TRANSCULTURALE.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Clinica Transculturale nell’Ospedale di Avicenne</a:t>
            </a: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Bobigny- Francia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4445000" y="3911600"/>
            <a:ext cx="0" cy="59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74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CONSULTAZIONE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Può essere :</a:t>
            </a:r>
          </a:p>
          <a:p>
            <a:r>
              <a:rPr lang="it-IT" dirty="0" smtClean="0"/>
              <a:t>INDIVIDUALE e può coinvolgere quindi il paziente da solo, i membri della famiglia, il terapeuta.</a:t>
            </a:r>
          </a:p>
          <a:p>
            <a:r>
              <a:rPr lang="it-IT" dirty="0" smtClean="0"/>
              <a:t>DI GRUPPO può coinvolgere il paziente in un contesto dove può essere presente la famiglia o un gruppo di co-terapeuti…</a:t>
            </a:r>
          </a:p>
          <a:p>
            <a:pPr marL="0" indent="0">
              <a:buNone/>
            </a:pPr>
            <a:r>
              <a:rPr lang="it-IT" dirty="0" smtClean="0"/>
              <a:t>Avviene attraverso:</a:t>
            </a:r>
          </a:p>
          <a:p>
            <a:pPr marL="0" indent="0">
              <a:buNone/>
            </a:pPr>
            <a:r>
              <a:rPr lang="it-IT" dirty="0" smtClean="0"/>
              <a:t>un </a:t>
            </a:r>
            <a:r>
              <a:rPr lang="fr-FR" i="1" u="sng" dirty="0" smtClean="0"/>
              <a:t>équipe </a:t>
            </a:r>
            <a:r>
              <a:rPr lang="it-IT" i="1" u="sng" dirty="0" smtClean="0"/>
              <a:t>multidisciplinare </a:t>
            </a:r>
            <a:r>
              <a:rPr lang="it-IT" dirty="0" smtClean="0"/>
              <a:t>(mediatore linguistico, assistente sociale, psicologo, antropologo, insegnanti…)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90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ldbrookins.com/wp-content/uploads/2014/09/iStock_000018693985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08671"/>
            <a:ext cx="5895975" cy="3924301"/>
          </a:xfrm>
          <a:prstGeom prst="rect">
            <a:avLst/>
          </a:prstGeom>
          <a:noFill/>
          <a:effectLst>
            <a:softEdge rad="6223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60500"/>
            <a:ext cx="5842992" cy="2256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L’etno-psicanalisi si fonda sul metodo del                </a:t>
            </a:r>
            <a:r>
              <a:rPr lang="it-IT" b="1" dirty="0" smtClean="0"/>
              <a:t>COMPLEMENTARISMO,</a:t>
            </a:r>
          </a:p>
          <a:p>
            <a:pPr>
              <a:buNone/>
            </a:pPr>
            <a:r>
              <a:rPr lang="it-IT" dirty="0" smtClean="0"/>
              <a:t>e trova appoggio nel principio del     </a:t>
            </a:r>
            <a:r>
              <a:rPr lang="it-IT" b="1" dirty="0" smtClean="0"/>
              <a:t>DECENTRAMENTO</a:t>
            </a:r>
            <a:endParaRPr lang="it-IT" b="1" dirty="0"/>
          </a:p>
        </p:txBody>
      </p:sp>
      <p:sp>
        <p:nvSpPr>
          <p:cNvPr id="4" name="Parentesi graffa chiusa 3"/>
          <p:cNvSpPr/>
          <p:nvPr/>
        </p:nvSpPr>
        <p:spPr>
          <a:xfrm>
            <a:off x="6228184" y="1268760"/>
            <a:ext cx="432048" cy="20882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876256" y="1628552"/>
            <a:ext cx="198834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333333"/>
                </a:solidFill>
              </a:rPr>
              <a:t> </a:t>
            </a:r>
            <a:r>
              <a:rPr lang="it-IT" sz="2800" dirty="0" smtClean="0">
                <a:solidFill>
                  <a:srgbClr val="333333"/>
                </a:solidFill>
              </a:rPr>
              <a:t>due componenti essenziali del </a:t>
            </a:r>
            <a:r>
              <a:rPr lang="it-IT" sz="2800" b="1" dirty="0" smtClean="0">
                <a:solidFill>
                  <a:srgbClr val="333333"/>
                </a:solidFill>
              </a:rPr>
              <a:t>CURARE AL</a:t>
            </a:r>
          </a:p>
          <a:p>
            <a:pPr algn="ctr"/>
            <a:r>
              <a:rPr lang="it-IT" sz="2800" b="1" dirty="0" smtClean="0">
                <a:solidFill>
                  <a:srgbClr val="333333"/>
                </a:solidFill>
              </a:rPr>
              <a:t>PLURALE</a:t>
            </a:r>
            <a:endParaRPr lang="it-IT" sz="2800" b="1" dirty="0">
              <a:solidFill>
                <a:srgbClr val="333333"/>
              </a:solidFill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7452320" y="4764829"/>
            <a:ext cx="936104" cy="1900342"/>
          </a:xfrm>
          <a:prstGeom prst="downArrow">
            <a:avLst/>
          </a:prstGeom>
          <a:solidFill>
            <a:srgbClr val="92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9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 smtClean="0">
                <a:latin typeface="Aparajita" pitchFamily="34" charset="0"/>
                <a:cs typeface="Aparajita" pitchFamily="34" charset="0"/>
              </a:rPr>
              <a:t>CURARE PLURALE</a:t>
            </a:r>
            <a:endParaRPr lang="it-IT" sz="6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L’INDIVIDUO è PENSATO IN COSTANTE INTERAZIONE CON IL SUO GRUPPO </a:t>
            </a:r>
            <a:r>
              <a:rPr lang="it-IT" dirty="0" err="1" smtClean="0"/>
              <a:t>DI</a:t>
            </a:r>
            <a:r>
              <a:rPr lang="it-IT" dirty="0" smtClean="0"/>
              <a:t> APPARTENENZA</a:t>
            </a:r>
          </a:p>
          <a:p>
            <a:endParaRPr lang="it-IT" dirty="0"/>
          </a:p>
          <a:p>
            <a:pPr>
              <a:buNone/>
            </a:pPr>
            <a:r>
              <a:rPr lang="it-IT" dirty="0" smtClean="0"/>
              <a:t>Da qui l’importanza di curare in gruppo </a:t>
            </a:r>
          </a:p>
          <a:p>
            <a:pPr>
              <a:buNone/>
            </a:pPr>
            <a:r>
              <a:rPr lang="it-IT" dirty="0" smtClean="0"/>
              <a:t>Inoltre la malattia è considerata non solo come un fatto che interessa l’individuo solo ma anche tutta la famiglia/gruppo.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3419872" y="3068960"/>
            <a:ext cx="0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3707904" y="5733256"/>
            <a:ext cx="0" cy="936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0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federicabroccoli.com/wp-content/uploads/2015/05/tavola_rotonda-300x212-300x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65604"/>
            <a:ext cx="5508104" cy="3892396"/>
          </a:xfrm>
          <a:prstGeom prst="rect">
            <a:avLst/>
          </a:prstGeom>
          <a:noFill/>
          <a:effectLst>
            <a:softEdge rad="1143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>
                <a:solidFill>
                  <a:srgbClr val="333333"/>
                </a:solidFill>
              </a:rPr>
              <a:t>Infatti partecipa anche la collettività alla visita in quanto tutti sono portatori di un pezzo di storia. </a:t>
            </a:r>
          </a:p>
          <a:p>
            <a:pPr>
              <a:buNone/>
            </a:pPr>
            <a:r>
              <a:rPr lang="it-IT" dirty="0" smtClean="0">
                <a:solidFill>
                  <a:srgbClr val="333333"/>
                </a:solidFill>
              </a:rPr>
              <a:t> Dura circa 2 ore e gli incontri vengono organizzati ciclicamente.</a:t>
            </a:r>
            <a:endParaRPr lang="it-IT" dirty="0">
              <a:solidFill>
                <a:srgbClr val="333333"/>
              </a:solidFill>
            </a:endParaRPr>
          </a:p>
        </p:txBody>
      </p:sp>
      <p:cxnSp>
        <p:nvCxnSpPr>
          <p:cNvPr id="5" name="Connettore 4 4"/>
          <p:cNvCxnSpPr/>
          <p:nvPr/>
        </p:nvCxnSpPr>
        <p:spPr>
          <a:xfrm rot="5400000">
            <a:off x="5640966" y="1936987"/>
            <a:ext cx="774699" cy="329730"/>
          </a:xfrm>
          <a:prstGeom prst="bentConnector3">
            <a:avLst>
              <a:gd name="adj1" fmla="val 50000"/>
            </a:avLst>
          </a:prstGeom>
          <a:ln>
            <a:solidFill>
              <a:srgbClr val="9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Risultati immagini per tavola roto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6" name="AutoShape 4" descr="Risultati immagini per tavola roto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8" name="AutoShape 6" descr="Risultati immagini per tavola roto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0" name="AutoShape 8" descr="Risultati immagini per tavola roto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2" name="AutoShape 10" descr="Risultati immagini per tavola roto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6" name="AutoShape 14" descr="Risultati immagini per tavola roto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86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 smtClean="0"/>
              <a:t>L’uomo </a:t>
            </a:r>
            <a:r>
              <a:rPr lang="it-IT" sz="4000" dirty="0"/>
              <a:t>e la donna vivono l’esilio in modi diversi …</a:t>
            </a:r>
            <a:br>
              <a:rPr lang="it-IT" sz="4000" dirty="0"/>
            </a:br>
            <a:r>
              <a:rPr lang="it-IT" dirty="0"/>
              <a:t/>
            </a:r>
            <a:br>
              <a:rPr lang="it-IT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… spesso con percorsi e storie differenti. </a:t>
            </a:r>
          </a:p>
          <a:p>
            <a:pPr>
              <a:buNone/>
            </a:pPr>
            <a:r>
              <a:rPr lang="it-IT" sz="2800" dirty="0" smtClean="0"/>
              <a:t>Ma la migrazione viene vissuta in modo diverso anche fra le stesse donne a seconda della propria storia precedente e della loro personalità e a seconda che la migrazione sia stata desiderata o subita e secondo il livello sociale al quale appartengono.</a:t>
            </a:r>
          </a:p>
          <a:p>
            <a:pPr>
              <a:buNone/>
            </a:pPr>
            <a:r>
              <a:rPr lang="it-IT" sz="2800" dirty="0"/>
              <a:t>L’esilio non fa che potenziare la trasparenza che si manifesta in entrambi i genitori anche se in modo diverso.</a:t>
            </a:r>
          </a:p>
          <a:p>
            <a:pPr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293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TRASPARENZA PSICHICA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Per trasparenza psichica si intende il fatto che nel periodo prenatale il funzionamento psichico della madre è più leggibile e percepibile del solito. Le modificazioni della gravidanza fanno si che i desideri</a:t>
            </a:r>
            <a:r>
              <a:rPr lang="it-IT" dirty="0"/>
              <a:t> </a:t>
            </a:r>
            <a:r>
              <a:rPr lang="it-IT" dirty="0" smtClean="0"/>
              <a:t>e i conflitti si esprimano più facilmente e che si riattivino problemi infantili in particolare i vissuti edipici.</a:t>
            </a:r>
          </a:p>
          <a:p>
            <a:r>
              <a:rPr lang="it-IT" dirty="0" smtClean="0"/>
              <a:t>In seguito questo meccanismo torna a opacizzarsi.</a:t>
            </a:r>
          </a:p>
          <a:p>
            <a:r>
              <a:rPr lang="it-IT" dirty="0" smtClean="0"/>
              <a:t>La trasparenza psichica è meno evidente nei padri anche se pure loro vivono questo periodo esprimendo maggiormente i loro sentimenti.</a:t>
            </a:r>
          </a:p>
          <a:p>
            <a:r>
              <a:rPr lang="it-IT" dirty="0" smtClean="0"/>
              <a:t>Il periodo prenatale porta con </a:t>
            </a:r>
            <a:r>
              <a:rPr lang="it-IT" dirty="0" smtClean="0"/>
              <a:t>sé </a:t>
            </a:r>
            <a:r>
              <a:rPr lang="it-IT" dirty="0" smtClean="0"/>
              <a:t>una regressione e un’emotività specifica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476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>PREVEZIONE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3100" dirty="0"/>
              <a:t>dei malesseri legati alla migrazione</a:t>
            </a:r>
            <a:r>
              <a:rPr lang="it-IT" dirty="0"/>
              <a:t/>
            </a:r>
            <a:br>
              <a:rPr lang="it-IT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Si comincia dalla gravidanza aiutando le madri in difficoltà con l’accettazione del </a:t>
            </a:r>
            <a:r>
              <a:rPr lang="it-IT" u="sng" dirty="0" smtClean="0"/>
              <a:t>figlio</a:t>
            </a:r>
            <a:r>
              <a:rPr lang="it-IT" dirty="0" smtClean="0"/>
              <a:t> appena nato. (caso Alfonsine)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u="sng" dirty="0" smtClean="0"/>
              <a:t>bambino</a:t>
            </a:r>
            <a:r>
              <a:rPr lang="it-IT" dirty="0" smtClean="0"/>
              <a:t> è visto come uno straniero che bisogna imparare a conoscere e a riconoscere.</a:t>
            </a:r>
          </a:p>
          <a:p>
            <a:r>
              <a:rPr lang="it-IT" dirty="0" smtClean="0"/>
              <a:t>Nel periodo perinatale sono necessari dei momenti di adattamento tra madre e neonato ma anche fra moglie e marito.</a:t>
            </a:r>
          </a:p>
        </p:txBody>
      </p:sp>
      <p:cxnSp>
        <p:nvCxnSpPr>
          <p:cNvPr id="5" name="Connettore 2 4"/>
          <p:cNvCxnSpPr/>
          <p:nvPr/>
        </p:nvCxnSpPr>
        <p:spPr>
          <a:xfrm flipH="1">
            <a:off x="2006600" y="2476500"/>
            <a:ext cx="1981200" cy="765696"/>
          </a:xfrm>
          <a:prstGeom prst="straightConnector1">
            <a:avLst/>
          </a:prstGeom>
          <a:ln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9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BISOGNA FARE?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Bisogna identificare lo smarrimento e i dubbi delle madri migranti attraverso i piccoli segni;</a:t>
            </a:r>
          </a:p>
          <a:p>
            <a:r>
              <a:rPr lang="it-IT" dirty="0" smtClean="0"/>
              <a:t>bisogna aiutarle tenendo conto della solitudine in cui loro vivono;</a:t>
            </a:r>
          </a:p>
          <a:p>
            <a:r>
              <a:rPr lang="it-IT" dirty="0" smtClean="0"/>
              <a:t>Bisogna aiutare la donna incinta a formarsi una rappresentazione culturale accettabile di ciò che le viene fatto cosi che lei può costruirsi una strategia individuale di passaggio da un universo all’altro senza rinunciare alle proprie rappresentazioni;</a:t>
            </a:r>
          </a:p>
          <a:p>
            <a:r>
              <a:rPr lang="it-IT" dirty="0"/>
              <a:t> </a:t>
            </a:r>
            <a:r>
              <a:rPr lang="it-IT" dirty="0" smtClean="0"/>
              <a:t> bisogna lasciar parlare queste donne nella loro lingua e aiutarsi nell’interpretazione tramite un interprete.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193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LIMITI DELL’ETNOPSICHIATRIA: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L’indisponibilità del paziente e della famiglia all’elaborazione culturale;</a:t>
            </a:r>
          </a:p>
          <a:p>
            <a:r>
              <a:rPr lang="it-IT" dirty="0"/>
              <a:t> </a:t>
            </a:r>
            <a:r>
              <a:rPr lang="it-IT" dirty="0" smtClean="0"/>
              <a:t>i pazienti in rottura con il loro gruppo di appartenenza </a:t>
            </a:r>
          </a:p>
          <a:p>
            <a:r>
              <a:rPr lang="it-IT" dirty="0" smtClean="0"/>
              <a:t>i pazienti con necessità di un’elaborazione individuale della sofferenza fisica.</a:t>
            </a:r>
          </a:p>
        </p:txBody>
      </p:sp>
      <p:pic>
        <p:nvPicPr>
          <p:cNvPr id="4" name="Immagine 3" descr="essere-costanti-l-5cpa4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89" y="4302044"/>
            <a:ext cx="6189411" cy="2555956"/>
          </a:xfrm>
          <a:prstGeom prst="rect">
            <a:avLst/>
          </a:prstGeom>
          <a:effectLst>
            <a:softEdge rad="609600"/>
          </a:effectLst>
        </p:spPr>
      </p:pic>
    </p:spTree>
    <p:extLst>
      <p:ext uri="{BB962C8B-B14F-4D97-AF65-F5344CB8AC3E}">
        <p14:creationId xmlns:p14="http://schemas.microsoft.com/office/powerpoint/2010/main" val="348179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STORIE DI BAMBINI…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0203" y="1481221"/>
            <a:ext cx="7583488" cy="4297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5600" b="1" dirty="0" smtClean="0">
                <a:solidFill>
                  <a:srgbClr val="333333"/>
                </a:solidFill>
              </a:rPr>
              <a:t>MAMADOU: il bambino che faceva troppe domande.</a:t>
            </a:r>
          </a:p>
          <a:p>
            <a:r>
              <a:rPr lang="it-IT" sz="5600" dirty="0" smtClean="0">
                <a:solidFill>
                  <a:srgbClr val="333333"/>
                </a:solidFill>
              </a:rPr>
              <a:t>Bambino di 8 anni, accompagnato da suo padre, un uomo dignitoso e maestoso, d’origine Bambara del Mali e l’istitutrice.</a:t>
            </a:r>
            <a:br>
              <a:rPr lang="it-IT" sz="5600" dirty="0" smtClean="0">
                <a:solidFill>
                  <a:srgbClr val="333333"/>
                </a:solidFill>
              </a:rPr>
            </a:br>
            <a:r>
              <a:rPr lang="it-IT" sz="5600" dirty="0" smtClean="0">
                <a:solidFill>
                  <a:srgbClr val="333333"/>
                </a:solidFill>
              </a:rPr>
              <a:t>Inviato alla Moro per problematiche scolastiche importanti nell’apprendimento della scrittura e lettura.</a:t>
            </a:r>
            <a:endParaRPr lang="it-IT" sz="5600" dirty="0">
              <a:solidFill>
                <a:srgbClr val="333333"/>
              </a:solidFill>
            </a:endParaRPr>
          </a:p>
          <a:p>
            <a:r>
              <a:rPr lang="it-IT" sz="5600" b="1" dirty="0" smtClean="0">
                <a:solidFill>
                  <a:srgbClr val="333333"/>
                </a:solidFill>
              </a:rPr>
              <a:t>L’istitutrice</a:t>
            </a:r>
            <a:r>
              <a:rPr lang="it-IT" sz="5600" dirty="0" smtClean="0">
                <a:solidFill>
                  <a:srgbClr val="333333"/>
                </a:solidFill>
              </a:rPr>
              <a:t> cercava di far fare quante più domande possibili a </a:t>
            </a:r>
            <a:r>
              <a:rPr lang="it-IT" sz="5600" dirty="0" err="1" smtClean="0">
                <a:solidFill>
                  <a:srgbClr val="333333"/>
                </a:solidFill>
              </a:rPr>
              <a:t>Mamadou</a:t>
            </a:r>
            <a:r>
              <a:rPr lang="it-IT" sz="5600" dirty="0" smtClean="0">
                <a:solidFill>
                  <a:srgbClr val="333333"/>
                </a:solidFill>
              </a:rPr>
              <a:t>, perché secondo lei questo lo avrebbe aiutato a socializzare e a capire il nuovo mondo in cui si stata inserendo.</a:t>
            </a:r>
          </a:p>
          <a:p>
            <a:r>
              <a:rPr lang="it-IT" sz="5600" b="1" dirty="0" smtClean="0">
                <a:solidFill>
                  <a:srgbClr val="333333"/>
                </a:solidFill>
              </a:rPr>
              <a:t>Il padre</a:t>
            </a:r>
            <a:r>
              <a:rPr lang="it-IT" sz="5600" dirty="0" smtClean="0">
                <a:solidFill>
                  <a:srgbClr val="333333"/>
                </a:solidFill>
              </a:rPr>
              <a:t>: “ Da noi un bambino che fa domande è un bambino idiota, che non sa trovare risposte altrimenti”. </a:t>
            </a:r>
            <a:br>
              <a:rPr lang="it-IT" sz="5600" dirty="0" smtClean="0">
                <a:solidFill>
                  <a:srgbClr val="333333"/>
                </a:solidFill>
              </a:rPr>
            </a:br>
            <a:r>
              <a:rPr lang="it-IT" sz="5600" dirty="0" smtClean="0">
                <a:solidFill>
                  <a:srgbClr val="333333"/>
                </a:solidFill>
              </a:rPr>
              <a:t>Rispetto alle difficoltà del bambino nell’apprendimento, non sembra essere preoccupato rispondendo che “per lui, non è ancora arrivato il momento di apprendere, il momento giusto arriverà”. Questa risposta viene vista dalla scuola un rifiuto del padre a collaborare.</a:t>
            </a:r>
          </a:p>
          <a:p>
            <a:r>
              <a:rPr lang="it-IT" sz="5600" dirty="0" smtClean="0">
                <a:solidFill>
                  <a:srgbClr val="333333"/>
                </a:solidFill>
              </a:rPr>
              <a:t>In consultazione il padre spiega nella sua lingua, il bambara, che </a:t>
            </a:r>
            <a:r>
              <a:rPr lang="it-IT" sz="5600" dirty="0" err="1" smtClean="0">
                <a:solidFill>
                  <a:srgbClr val="333333"/>
                </a:solidFill>
              </a:rPr>
              <a:t>Mamadou</a:t>
            </a:r>
            <a:r>
              <a:rPr lang="it-IT" sz="5600" dirty="0" smtClean="0">
                <a:solidFill>
                  <a:srgbClr val="333333"/>
                </a:solidFill>
              </a:rPr>
              <a:t> è il suo primo figlio ed è nato in Francia, un giorno dovrà prendere il suo posto e per questo dovrà trasmettere delle cose, MA ANCORA NON E’ ARRIVATO QUEL MOMENTO, il figlio non è ancora pronto.</a:t>
            </a:r>
          </a:p>
          <a:p>
            <a:pPr marL="0" indent="0">
              <a:buNone/>
            </a:pPr>
            <a:r>
              <a:rPr lang="it-IT" sz="5600" dirty="0" smtClean="0">
                <a:solidFill>
                  <a:srgbClr val="333333"/>
                </a:solidFill>
              </a:rPr>
              <a:t>DECISIONE CLINICA: partire dalle rappresentazioni di cui è portatore il padre ed esplorarne le logiche.(Per apprendere non si danno risposte a domande dirette, ma solo a domande indirette, attraverso  racconti, proverbi…)</a:t>
            </a:r>
          </a:p>
          <a:p>
            <a:pPr marL="0" indent="0">
              <a:buNone/>
            </a:pPr>
            <a:endParaRPr lang="it-IT" sz="5600" dirty="0" smtClean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it-IT" sz="2900" dirty="0" smtClean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it-IT" sz="2900" dirty="0" smtClean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680203" y="5934670"/>
            <a:ext cx="7399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333333"/>
                </a:solidFill>
              </a:rPr>
              <a:t>SENZA RINUNCIARE AD ESSERE FIGLIO DI SUO PADRE, HA POTUTO IMPARARE QUELLO CHE LA SCUOLA GLI INSEGNAVA.</a:t>
            </a:r>
            <a:endParaRPr lang="it-IT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6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LA CHIAVE DI LETTURA è l’approccio dell’ </a:t>
            </a:r>
            <a:r>
              <a:rPr lang="it-IT" sz="2800" b="1" u="sng" dirty="0" smtClean="0"/>
              <a:t>ETNOPSICHIATRIA</a:t>
            </a:r>
          </a:p>
          <a:p>
            <a:pPr marL="0" indent="0" algn="ctr">
              <a:buNone/>
            </a:pPr>
            <a:r>
              <a:rPr lang="it-IT" sz="2800" dirty="0"/>
              <a:t>i</a:t>
            </a:r>
            <a:r>
              <a:rPr lang="it-IT" sz="2800" dirty="0" smtClean="0"/>
              <a:t>ntesa come </a:t>
            </a:r>
          </a:p>
          <a:p>
            <a:pPr marL="0" indent="0" algn="ctr">
              <a:buNone/>
            </a:pPr>
            <a:r>
              <a:rPr lang="it-IT" sz="2800" dirty="0" smtClean="0"/>
              <a:t>PRATICA TRANSCULTURALE IN CUI ANTROPOLOGIA E PSICHIATRIA SI INTERSECANO.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43762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6680" y="1382536"/>
            <a:ext cx="8610160" cy="5525335"/>
          </a:xfrm>
        </p:spPr>
        <p:txBody>
          <a:bodyPr>
            <a:normAutofit/>
          </a:bodyPr>
          <a:lstStyle/>
          <a:p>
            <a:pPr marL="82296" indent="0">
              <a:spcAft>
                <a:spcPts val="600"/>
              </a:spcAft>
              <a:buNone/>
            </a:pP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SELMA:</a:t>
            </a:r>
          </a:p>
          <a:p>
            <a:pPr algn="just">
              <a:spcAft>
                <a:spcPts val="600"/>
              </a:spcAft>
              <a:buClr>
                <a:schemeClr val="accent3"/>
              </a:buClr>
              <a:buSzPct val="90000"/>
            </a:pPr>
            <a:r>
              <a:rPr lang="it-IT" sz="1400" dirty="0" smtClean="0"/>
              <a:t>bambina </a:t>
            </a:r>
            <a:r>
              <a:rPr lang="it-IT" sz="1400" dirty="0"/>
              <a:t>turca di 6 </a:t>
            </a:r>
            <a:r>
              <a:rPr lang="it-IT" sz="1400" dirty="0" smtClean="0"/>
              <a:t>anni </a:t>
            </a:r>
          </a:p>
          <a:p>
            <a:pPr algn="just">
              <a:spcAft>
                <a:spcPts val="600"/>
              </a:spcAft>
              <a:buClr>
                <a:schemeClr val="accent3"/>
              </a:buClr>
              <a:buSzPct val="90000"/>
            </a:pPr>
            <a:r>
              <a:rPr lang="it-IT" sz="1400" dirty="0" smtClean="0"/>
              <a:t>in </a:t>
            </a:r>
            <a:r>
              <a:rPr lang="it-IT" sz="1400" dirty="0"/>
              <a:t>classe non </a:t>
            </a:r>
            <a:r>
              <a:rPr lang="it-IT" sz="1400" dirty="0" smtClean="0"/>
              <a:t>pronuncia </a:t>
            </a:r>
            <a:r>
              <a:rPr lang="it-IT" sz="1400" dirty="0"/>
              <a:t>nessuna </a:t>
            </a:r>
            <a:r>
              <a:rPr lang="it-IT" sz="1400" dirty="0" smtClean="0"/>
              <a:t>parola </a:t>
            </a:r>
          </a:p>
          <a:p>
            <a:pPr algn="just">
              <a:spcAft>
                <a:spcPts val="600"/>
              </a:spcAft>
              <a:buClr>
                <a:schemeClr val="accent3"/>
              </a:buClr>
              <a:buSzPct val="90000"/>
            </a:pPr>
            <a:r>
              <a:rPr lang="it-IT" sz="1400" dirty="0"/>
              <a:t>i</a:t>
            </a:r>
            <a:r>
              <a:rPr lang="it-IT" sz="1400" dirty="0" smtClean="0"/>
              <a:t>n casa è </a:t>
            </a:r>
            <a:r>
              <a:rPr lang="it-IT" sz="1400" dirty="0"/>
              <a:t>molto loquace e racconta in dettaglio la vita </a:t>
            </a:r>
            <a:r>
              <a:rPr lang="it-IT" sz="1400" dirty="0" smtClean="0"/>
              <a:t>scolastica</a:t>
            </a:r>
          </a:p>
          <a:p>
            <a:pPr algn="just">
              <a:spcAft>
                <a:spcPts val="600"/>
              </a:spcAft>
              <a:buClr>
                <a:schemeClr val="accent3"/>
              </a:buClr>
              <a:buSzPct val="90000"/>
            </a:pPr>
            <a:r>
              <a:rPr lang="it-IT" sz="1400" dirty="0" smtClean="0"/>
              <a:t>la </a:t>
            </a:r>
            <a:r>
              <a:rPr lang="it-IT" sz="1400" dirty="0"/>
              <a:t>madre è molto nostalgica del suo Paese di origine e vive con tristezza la lontananza dalla sua </a:t>
            </a:r>
            <a:r>
              <a:rPr lang="it-IT" sz="1400" dirty="0" smtClean="0"/>
              <a:t>famiglia</a:t>
            </a:r>
          </a:p>
          <a:p>
            <a:pPr algn="just">
              <a:spcAft>
                <a:spcPts val="600"/>
              </a:spcAft>
              <a:buClr>
                <a:schemeClr val="accent3"/>
              </a:buClr>
              <a:buSzPct val="90000"/>
            </a:pPr>
            <a:r>
              <a:rPr lang="it-IT" sz="1400" dirty="0" smtClean="0"/>
              <a:t>durante </a:t>
            </a:r>
            <a:r>
              <a:rPr lang="it-IT" sz="1400" dirty="0"/>
              <a:t>una </a:t>
            </a:r>
            <a:r>
              <a:rPr lang="it-IT" sz="1400" dirty="0" smtClean="0"/>
              <a:t>consultazione Selma </a:t>
            </a:r>
            <a:r>
              <a:rPr lang="it-IT" sz="1400" dirty="0"/>
              <a:t>dichiara di aver paura che sua madre, mentre lei è</a:t>
            </a:r>
            <a:r>
              <a:rPr lang="it-IT" sz="1400" dirty="0" smtClean="0"/>
              <a:t> </a:t>
            </a:r>
            <a:r>
              <a:rPr lang="it-IT" sz="1400" dirty="0"/>
              <a:t>a scuola, </a:t>
            </a:r>
            <a:r>
              <a:rPr lang="it-IT" sz="1400" dirty="0" smtClean="0"/>
              <a:t>torni </a:t>
            </a:r>
            <a:r>
              <a:rPr lang="it-IT" sz="1400" dirty="0"/>
              <a:t>in Turchia </a:t>
            </a:r>
            <a:r>
              <a:rPr lang="it-IT" sz="1400" dirty="0" smtClean="0"/>
              <a:t>o sparisca </a:t>
            </a:r>
            <a:r>
              <a:rPr lang="it-IT" sz="1400" dirty="0"/>
              <a:t>in un mondo che anche lei, come sua </a:t>
            </a:r>
            <a:r>
              <a:rPr lang="it-IT" sz="1400" dirty="0" smtClean="0"/>
              <a:t>madre, percepisce </a:t>
            </a:r>
            <a:r>
              <a:rPr lang="it-IT" sz="1400" dirty="0"/>
              <a:t>come freddo e </a:t>
            </a:r>
            <a:r>
              <a:rPr lang="it-IT" sz="1400" dirty="0" smtClean="0"/>
              <a:t>ostile</a:t>
            </a:r>
          </a:p>
          <a:p>
            <a:pPr algn="just">
              <a:spcAft>
                <a:spcPts val="600"/>
              </a:spcAft>
              <a:buClr>
                <a:schemeClr val="accent3"/>
              </a:buClr>
              <a:buSzPct val="90000"/>
            </a:pPr>
            <a:r>
              <a:rPr lang="it-IT" sz="1400" dirty="0" smtClean="0"/>
              <a:t>Selma </a:t>
            </a:r>
            <a:r>
              <a:rPr lang="it-IT" sz="1400" dirty="0"/>
              <a:t>è coinvolta nella stessa logica della </a:t>
            </a:r>
            <a:r>
              <a:rPr lang="it-IT" sz="1400" dirty="0" smtClean="0"/>
              <a:t>madre e </a:t>
            </a:r>
            <a:r>
              <a:rPr lang="it-IT" sz="1400" dirty="0"/>
              <a:t>soffre al momento della separazione dalla </a:t>
            </a:r>
            <a:r>
              <a:rPr lang="it-IT" sz="1400" dirty="0" smtClean="0"/>
              <a:t>madre ogni volta che deve andare a scuola</a:t>
            </a:r>
          </a:p>
          <a:p>
            <a:pPr marL="82296" indent="0" algn="just">
              <a:buNone/>
            </a:pPr>
            <a:r>
              <a:rPr lang="it-IT" sz="1400" dirty="0" smtClean="0"/>
              <a:t>Attraverso le consultazioni la madre comincia a vedere il suo soggiorno in Francia in modo meno minaccioso e a pensare alla possibilità di conservare i legami con la sua famiglia nonostante la distanza geografica. </a:t>
            </a:r>
          </a:p>
          <a:p>
            <a:pPr marL="82296" indent="0" algn="just">
              <a:buNone/>
            </a:pPr>
            <a:r>
              <a:rPr lang="it-IT" sz="1400" dirty="0" smtClean="0"/>
              <a:t>Contemporaneamente </a:t>
            </a:r>
            <a:r>
              <a:rPr lang="it-IT" sz="1400" dirty="0"/>
              <a:t>il mutismo di Selma </a:t>
            </a:r>
            <a:r>
              <a:rPr lang="it-IT" sz="1400" dirty="0" smtClean="0"/>
              <a:t>migliora (comincia </a:t>
            </a:r>
            <a:r>
              <a:rPr lang="it-IT" sz="1400" dirty="0"/>
              <a:t>a parlare in cortile con i compagni di scuola e poi anche a scambiare qualche parola con gli </a:t>
            </a:r>
            <a:r>
              <a:rPr lang="it-IT" sz="1400" dirty="0" smtClean="0"/>
              <a:t>adulti).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1202536" y="380219"/>
            <a:ext cx="6999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STORIE DI BAMBINI…</a:t>
            </a:r>
          </a:p>
        </p:txBody>
      </p:sp>
    </p:spTree>
    <p:extLst>
      <p:ext uri="{BB962C8B-B14F-4D97-AF65-F5344CB8AC3E}">
        <p14:creationId xmlns:p14="http://schemas.microsoft.com/office/powerpoint/2010/main" val="191315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971" y="1382111"/>
            <a:ext cx="8604448" cy="68580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AFOUCETA:  la bambina che aveva due mamme</a:t>
            </a:r>
            <a:endPara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accent3"/>
              </a:buClr>
              <a:buSzPct val="90000"/>
            </a:pPr>
            <a:r>
              <a:rPr lang="it-IT" sz="1400" dirty="0"/>
              <a:t>B</a:t>
            </a:r>
            <a:r>
              <a:rPr lang="it-IT" sz="1400" dirty="0" smtClean="0"/>
              <a:t>ambina </a:t>
            </a:r>
            <a:r>
              <a:rPr lang="it-IT" sz="1400" dirty="0"/>
              <a:t>di 7 anni </a:t>
            </a:r>
            <a:endParaRPr lang="it-IT" sz="1400" dirty="0" smtClean="0"/>
          </a:p>
          <a:p>
            <a:pPr algn="just">
              <a:buClr>
                <a:schemeClr val="accent3"/>
              </a:buClr>
              <a:buSzPct val="90000"/>
            </a:pPr>
            <a:r>
              <a:rPr lang="it-IT" sz="1400" dirty="0"/>
              <a:t>R</a:t>
            </a:r>
            <a:r>
              <a:rPr lang="it-IT" sz="1400" dirty="0" smtClean="0"/>
              <a:t>acconta che, </a:t>
            </a:r>
            <a:r>
              <a:rPr lang="it-IT" sz="1400" dirty="0"/>
              <a:t>per la festa della </a:t>
            </a:r>
            <a:r>
              <a:rPr lang="it-IT" sz="1400" dirty="0" smtClean="0"/>
              <a:t>mamma, </a:t>
            </a:r>
            <a:r>
              <a:rPr lang="it-IT" sz="1400" dirty="0"/>
              <a:t>i bambini sono stati invitati dall’insegnante a disegnare la loro mamma e a scrivere una frase dolce per </a:t>
            </a:r>
            <a:r>
              <a:rPr lang="it-IT" sz="1400" dirty="0" smtClean="0"/>
              <a:t>lei</a:t>
            </a:r>
            <a:endParaRPr lang="it-IT" sz="1400" dirty="0"/>
          </a:p>
          <a:p>
            <a:pPr algn="just">
              <a:buClr>
                <a:schemeClr val="accent3"/>
              </a:buClr>
              <a:buSzPct val="90000"/>
            </a:pPr>
            <a:r>
              <a:rPr lang="it-IT" sz="1400" dirty="0" smtClean="0"/>
              <a:t>Afouceta si </a:t>
            </a:r>
            <a:r>
              <a:rPr lang="it-IT" sz="1400" dirty="0"/>
              <a:t>trova in difficoltà e non sa cosa fare perché </a:t>
            </a:r>
            <a:r>
              <a:rPr lang="it-IT" sz="1400" dirty="0" smtClean="0"/>
              <a:t>lei </a:t>
            </a:r>
            <a:r>
              <a:rPr lang="it-IT" sz="1400" dirty="0"/>
              <a:t>ha due mamme: una che è colei che l’ha messa al mondo, e una </a:t>
            </a:r>
            <a:r>
              <a:rPr lang="it-IT" sz="1400" dirty="0" smtClean="0"/>
              <a:t>molto più </a:t>
            </a:r>
            <a:r>
              <a:rPr lang="it-IT" sz="1400" dirty="0"/>
              <a:t>giovane, che è l’altra moglie di suo </a:t>
            </a:r>
            <a:r>
              <a:rPr lang="it-IT" sz="1400" dirty="0" smtClean="0"/>
              <a:t>padre.</a:t>
            </a:r>
          </a:p>
          <a:p>
            <a:pPr algn="just">
              <a:buClr>
                <a:schemeClr val="accent3"/>
              </a:buClr>
              <a:buSzPct val="90000"/>
            </a:pPr>
            <a:r>
              <a:rPr lang="it-IT" sz="1400" dirty="0"/>
              <a:t>D</a:t>
            </a:r>
            <a:r>
              <a:rPr lang="it-IT" sz="1400" dirty="0" smtClean="0"/>
              <a:t>ecide </a:t>
            </a:r>
            <a:r>
              <a:rPr lang="it-IT" sz="1400" dirty="0"/>
              <a:t>di fare due </a:t>
            </a:r>
            <a:r>
              <a:rPr lang="it-IT" sz="1400" dirty="0" smtClean="0"/>
              <a:t>disegni</a:t>
            </a:r>
          </a:p>
          <a:p>
            <a:pPr algn="just">
              <a:buClr>
                <a:schemeClr val="accent3"/>
              </a:buClr>
              <a:buSzPct val="90000"/>
            </a:pPr>
            <a:r>
              <a:rPr lang="it-IT" sz="1400" dirty="0" smtClean="0"/>
              <a:t>Quando la maestra </a:t>
            </a:r>
            <a:r>
              <a:rPr lang="it-IT" sz="1400" dirty="0"/>
              <a:t>se ne accorge dice alla bambina: “</a:t>
            </a:r>
            <a:r>
              <a:rPr lang="it-IT" sz="1400" i="1" dirty="0"/>
              <a:t>Una mamma, non se ne ha che una</a:t>
            </a:r>
            <a:r>
              <a:rPr lang="it-IT" sz="1400" dirty="0"/>
              <a:t>!” e le chiede di scegliere uno </a:t>
            </a:r>
            <a:r>
              <a:rPr lang="it-IT" sz="1400" dirty="0" smtClean="0"/>
              <a:t>tra i </a:t>
            </a:r>
            <a:r>
              <a:rPr lang="it-IT" sz="1400" dirty="0"/>
              <a:t>due </a:t>
            </a:r>
            <a:r>
              <a:rPr lang="it-IT" sz="1400" dirty="0" smtClean="0"/>
              <a:t>disegni </a:t>
            </a:r>
          </a:p>
          <a:p>
            <a:pPr algn="just">
              <a:buClr>
                <a:schemeClr val="accent3"/>
              </a:buClr>
              <a:buSzPct val="90000"/>
            </a:pPr>
            <a:r>
              <a:rPr lang="it-IT" sz="1400" dirty="0" smtClean="0"/>
              <a:t>Afouceta </a:t>
            </a:r>
            <a:r>
              <a:rPr lang="it-IT" sz="1400" dirty="0"/>
              <a:t>non discute e conserva un disegno nella tasca, facendo finta di accartocciarlo, così da poterlo regalare alla mamma </a:t>
            </a:r>
            <a:r>
              <a:rPr lang="it-IT" sz="1400" dirty="0" smtClean="0"/>
              <a:t>giovane</a:t>
            </a:r>
            <a:endParaRPr lang="it-IT" sz="1400" dirty="0"/>
          </a:p>
          <a:p>
            <a:pPr marL="82296" indent="0" algn="just">
              <a:buClr>
                <a:schemeClr val="accent3"/>
              </a:buClr>
              <a:buSzPct val="90000"/>
              <a:buNone/>
            </a:pPr>
            <a:r>
              <a:rPr lang="it-IT" sz="1400" dirty="0" smtClean="0"/>
              <a:t>“</a:t>
            </a:r>
            <a:r>
              <a:rPr lang="it-IT" sz="1400" i="1" dirty="0" smtClean="0"/>
              <a:t>Ho </a:t>
            </a:r>
            <a:r>
              <a:rPr lang="it-IT" sz="1400" i="1" dirty="0"/>
              <a:t>avuto l’impressione di non avere il diritto di amare la giovane mamma… all’africana</a:t>
            </a:r>
            <a:r>
              <a:rPr lang="it-IT" sz="1400" dirty="0" smtClean="0"/>
              <a:t>”</a:t>
            </a:r>
            <a:endParaRPr lang="it-IT" sz="1400" dirty="0"/>
          </a:p>
          <a:p>
            <a:pPr marL="82296" indent="0" algn="just">
              <a:buNone/>
            </a:pPr>
            <a:r>
              <a:rPr lang="it-IT" sz="1400" dirty="0"/>
              <a:t>Ciò che è in gioco in questa situazione è il rifiuto della differenza e il rifiuto di pensare che vi siano regole di parentela diverse dalle </a:t>
            </a:r>
            <a:r>
              <a:rPr lang="it-IT" sz="1400" dirty="0" smtClean="0"/>
              <a:t>nostre e, quindi, </a:t>
            </a:r>
            <a:r>
              <a:rPr lang="it-IT" sz="1400" dirty="0"/>
              <a:t>non </a:t>
            </a:r>
            <a:r>
              <a:rPr lang="it-IT" sz="1400" dirty="0" smtClean="0"/>
              <a:t>si tratta di un’intenzionalità </a:t>
            </a:r>
            <a:r>
              <a:rPr lang="it-IT" sz="1400" dirty="0"/>
              <a:t>razzista.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94443" y="405299"/>
            <a:ext cx="5939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STORIE DI BAMBINI …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63830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STORIE DI BAMBINI…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882" y="1364384"/>
            <a:ext cx="7583488" cy="5493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sz="2900" b="1" dirty="0" smtClean="0"/>
              <a:t>MAKA: un bambino antenato.</a:t>
            </a:r>
          </a:p>
          <a:p>
            <a:r>
              <a:rPr lang="it-IT" sz="2500" dirty="0" smtClean="0"/>
              <a:t>Maka, 12 anni. Famiglia soninke del Mali.</a:t>
            </a:r>
          </a:p>
          <a:p>
            <a:r>
              <a:rPr lang="it-IT" sz="2500" dirty="0" smtClean="0"/>
              <a:t>I genitori sono accompagnati in consultazione dal direttore della scuola dove era iscritto, dalla psicologa della scuola. C’è un interprete poiché la famiglia di Maka parla principalmente soninke.</a:t>
            </a:r>
          </a:p>
          <a:p>
            <a:r>
              <a:rPr lang="it-IT" sz="2500" dirty="0" smtClean="0"/>
              <a:t>Maka è stato bocciato e ora si trova in un centro per bambini “fous”, e probabilmente non potrà restare nemmeno lì.</a:t>
            </a:r>
          </a:p>
          <a:p>
            <a:r>
              <a:rPr lang="it-IT" sz="2500" dirty="0" smtClean="0"/>
              <a:t>L’</a:t>
            </a:r>
            <a:r>
              <a:rPr lang="fr-FR" sz="2500" dirty="0" err="1" smtClean="0"/>
              <a:t>è</a:t>
            </a:r>
            <a:r>
              <a:rPr lang="it-IT" sz="2500" dirty="0" err="1" smtClean="0"/>
              <a:t>quipe</a:t>
            </a:r>
            <a:r>
              <a:rPr lang="it-IT" sz="2500" dirty="0" smtClean="0"/>
              <a:t> medico-sociale lo descrive come un bambino strano ed inquietante: oscilla tra un ripiegamento su se stesso e una forte aggressività.</a:t>
            </a:r>
          </a:p>
          <a:p>
            <a:r>
              <a:rPr lang="it-IT" sz="2500" dirty="0" smtClean="0"/>
              <a:t>La madre dice di sapere già durante la gravidanza, che questo bambino non sarebbe stato come gli altri, un sogno glielo aveva preannunciato prima del parto.</a:t>
            </a:r>
            <a:br>
              <a:rPr lang="it-IT" sz="2500" dirty="0" smtClean="0"/>
            </a:br>
            <a:r>
              <a:rPr lang="it-IT" sz="2500" dirty="0" smtClean="0"/>
              <a:t>“E’ una vecchia storia, un avo ritornerà nella famiglia con dei poteri, ma non parlarne a nessuno”</a:t>
            </a:r>
          </a:p>
          <a:p>
            <a:pPr marL="0" indent="0">
              <a:buNone/>
            </a:pPr>
            <a:r>
              <a:rPr lang="it-IT" sz="2500" dirty="0" smtClean="0"/>
              <a:t>Durante la prima consultazione viene stabilito il quadro attraverso cui rendere efficace l’eziologia tradizionale, così da farla funzionare come una vera matrice di senso.</a:t>
            </a:r>
          </a:p>
          <a:p>
            <a:pPr marL="0" indent="0">
              <a:buNone/>
            </a:pPr>
            <a:r>
              <a:rPr lang="it-IT" sz="2500" dirty="0" smtClean="0"/>
              <a:t>LIVELLO ONTOLOGICO: natura del bambino</a:t>
            </a:r>
            <a:br>
              <a:rPr lang="it-IT" sz="2500" dirty="0" smtClean="0"/>
            </a:br>
            <a:r>
              <a:rPr lang="it-IT" sz="2500" dirty="0" smtClean="0"/>
              <a:t>LIVELLO EZIOLOGICO: Maka è un bambino- antenato.</a:t>
            </a:r>
            <a:br>
              <a:rPr lang="it-IT" sz="2500" dirty="0" smtClean="0"/>
            </a:br>
            <a:r>
              <a:rPr lang="it-IT" sz="2500" dirty="0" smtClean="0"/>
              <a:t>LIVELLO TERAPEUTICO: come comportarsi di fronte a un tale bambino?</a:t>
            </a:r>
          </a:p>
          <a:p>
            <a:pPr marL="0" indent="0">
              <a:buNone/>
            </a:pPr>
            <a:r>
              <a:rPr lang="it-IT" sz="2500" dirty="0" smtClean="0"/>
              <a:t>La madre ha fiducia nel servizio e la volta successiva si porta dietro anche il marito che propone un “sacrificio”.</a:t>
            </a:r>
          </a:p>
          <a:p>
            <a:pPr marL="0" indent="0">
              <a:buNone/>
            </a:pPr>
            <a:r>
              <a:rPr lang="it-IT" sz="2500" dirty="0" smtClean="0"/>
              <a:t>Si prendono come valide le soluzioni dei genitori, come quello di far vedere il bambino ad uno stregone, piano piano i genitori si tranquillizzano e di conseguenza anche Maka, che un po’ per volta è riuscito ad aprirsi al mondo!</a:t>
            </a:r>
            <a:br>
              <a:rPr lang="it-IT" sz="2500" dirty="0" smtClean="0"/>
            </a:br>
            <a:endParaRPr lang="it-IT" sz="2500" dirty="0" smtClean="0"/>
          </a:p>
          <a:p>
            <a:endParaRPr lang="it-IT" sz="2500" dirty="0" smtClean="0"/>
          </a:p>
          <a:p>
            <a:endParaRPr lang="it-IT" sz="2500" dirty="0" smtClean="0"/>
          </a:p>
          <a:p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2642377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endParaRPr lang="it-IT" sz="3200" b="1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marL="0" indent="0" algn="ctr">
              <a:buNone/>
            </a:pPr>
            <a:endParaRPr lang="it-IT" sz="32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it-IT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GRAZIE PER L’ATTENZIONE</a:t>
            </a:r>
            <a:endParaRPr lang="it-IT" sz="32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84655" y="4958160"/>
            <a:ext cx="2636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000" dirty="0">
                <a:solidFill>
                  <a:srgbClr val="333333"/>
                </a:solidFill>
              </a:rPr>
              <a:t>DEBORA FUSO</a:t>
            </a:r>
          </a:p>
          <a:p>
            <a:pPr algn="just"/>
            <a:endParaRPr lang="it-IT" sz="2000" dirty="0" smtClean="0">
              <a:solidFill>
                <a:srgbClr val="333333"/>
              </a:solidFill>
            </a:endParaRPr>
          </a:p>
          <a:p>
            <a:pPr algn="just"/>
            <a:r>
              <a:rPr lang="it-IT" sz="2000" dirty="0" smtClean="0">
                <a:solidFill>
                  <a:srgbClr val="333333"/>
                </a:solidFill>
              </a:rPr>
              <a:t>LETIZIA CECCHINI</a:t>
            </a:r>
            <a:br>
              <a:rPr lang="it-IT" sz="2000" dirty="0" smtClean="0">
                <a:solidFill>
                  <a:srgbClr val="333333"/>
                </a:solidFill>
              </a:rPr>
            </a:br>
            <a:endParaRPr lang="it-IT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3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Sono bambini nati in Francia da genitori stranieri.</a:t>
            </a:r>
          </a:p>
          <a:p>
            <a:r>
              <a:rPr lang="it-IT" dirty="0" smtClean="0"/>
              <a:t>Bambini arrivati in Francia durante l’infanzia.</a:t>
            </a:r>
          </a:p>
          <a:p>
            <a:r>
              <a:rPr lang="it-IT" dirty="0" smtClean="0"/>
              <a:t>“</a:t>
            </a:r>
            <a:r>
              <a:rPr lang="it-IT" dirty="0" smtClean="0"/>
              <a:t>Bambini” </a:t>
            </a:r>
            <a:r>
              <a:rPr lang="it-IT" dirty="0" smtClean="0"/>
              <a:t>arrivati in Francia in età adolescenziale.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400" y="706735"/>
            <a:ext cx="843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CHI SONO I “BAMBINI DI QUI VENUTI DA ALTROVE” ?</a:t>
            </a:r>
            <a:endParaRPr lang="it-IT" sz="2400" dirty="0"/>
          </a:p>
        </p:txBody>
      </p:sp>
      <p:sp>
        <p:nvSpPr>
          <p:cNvPr id="8" name="Callout con freccia in giù 7"/>
          <p:cNvSpPr/>
          <p:nvPr/>
        </p:nvSpPr>
        <p:spPr>
          <a:xfrm>
            <a:off x="779463" y="1828800"/>
            <a:ext cx="7094537" cy="3263900"/>
          </a:xfrm>
          <a:prstGeom prst="downArrowCallou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398564" y="5321300"/>
            <a:ext cx="6370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2"/>
                </a:solidFill>
              </a:rPr>
              <a:t>Quei bambini che hanno vissuto la fase di acculturazione</a:t>
            </a:r>
          </a:p>
          <a:p>
            <a:pPr algn="ctr"/>
            <a:r>
              <a:rPr lang="it-IT" sz="2000" dirty="0" smtClean="0">
                <a:solidFill>
                  <a:schemeClr val="bg2"/>
                </a:solidFill>
              </a:rPr>
              <a:t> da parte delle istituzioni educative </a:t>
            </a:r>
            <a:r>
              <a:rPr lang="it-IT" sz="2000" dirty="0" smtClean="0">
                <a:solidFill>
                  <a:srgbClr val="333333"/>
                </a:solidFill>
              </a:rPr>
              <a:t>francesi</a:t>
            </a:r>
            <a:r>
              <a:rPr lang="it-IT" dirty="0">
                <a:solidFill>
                  <a:srgbClr val="3333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0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SFIDA DEL METISSAGE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1621474"/>
            <a:ext cx="7583488" cy="1993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/>
              <a:t>Le migrazioni modificano (anche) le società che le accolgono, determinano dei profondi processi di métissage che trasformano l’identità collettiva in respiro vitale e aperto. Questo processo è identico a quello che attraversa, in modo individuale e collettivo, gli stessi migranti: si acculturano, si confrontano con rappresentazioni, con modi di pensare, di dire, di fare che li cambiano. </a:t>
            </a:r>
            <a:endParaRPr lang="it-IT" sz="20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4353018" y="4069086"/>
            <a:ext cx="4790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u="sng" dirty="0">
                <a:solidFill>
                  <a:srgbClr val="333333"/>
                </a:solidFill>
              </a:rPr>
              <a:t>Definiamo questo processo “ acculturazione” per i migranti e “trasformazione” per coloro che li accolgono, benché si tratti dello stesso processo a specchio- andando insieme a costituire il </a:t>
            </a:r>
            <a:r>
              <a:rPr lang="it-IT" b="1" i="1" u="sng" dirty="0" err="1">
                <a:solidFill>
                  <a:srgbClr val="333333"/>
                </a:solidFill>
              </a:rPr>
              <a:t>métissage</a:t>
            </a:r>
            <a:r>
              <a:rPr lang="it-IT" b="1" i="1" u="sng" dirty="0">
                <a:solidFill>
                  <a:srgbClr val="333333"/>
                </a:solidFill>
              </a:rPr>
              <a:t> dei gruppi, degli individui, dei pensieri</a:t>
            </a:r>
            <a:r>
              <a:rPr lang="it-IT" i="1" u="sng" dirty="0">
                <a:solidFill>
                  <a:srgbClr val="333333"/>
                </a:solidFill>
              </a:rPr>
              <a:t>. </a:t>
            </a:r>
            <a:endParaRPr lang="it-IT" u="sng" dirty="0">
              <a:solidFill>
                <a:srgbClr val="333333"/>
              </a:solidFill>
            </a:endParaRPr>
          </a:p>
        </p:txBody>
      </p:sp>
      <p:pic>
        <p:nvPicPr>
          <p:cNvPr id="7" name="Immagine 6" descr="1820518359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9158"/>
            <a:ext cx="4545263" cy="3422313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val="135300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APPARTENENZE MULTIPLE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 bambini figli di migranti, secondo l’autrice, oscillano tra due poli: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POLO della </a:t>
            </a:r>
            <a:r>
              <a:rPr lang="it-IT" u="sng" dirty="0" smtClean="0"/>
              <a:t>MEMORIA </a:t>
            </a:r>
            <a:r>
              <a:rPr lang="it-IT" dirty="0" smtClean="0"/>
              <a:t>: riguarda le proprie origini, i valori e principi che la famiglia stessa trasmette loro (della cultura di origine).</a:t>
            </a:r>
            <a:endParaRPr lang="it-IT" u="sng" dirty="0" smtClean="0"/>
          </a:p>
          <a:p>
            <a:r>
              <a:rPr lang="it-IT" dirty="0" smtClean="0"/>
              <a:t>POLO del</a:t>
            </a:r>
            <a:r>
              <a:rPr lang="it-IT" u="sng" dirty="0" smtClean="0"/>
              <a:t> DESIDERIO :</a:t>
            </a:r>
            <a:r>
              <a:rPr lang="it-IT" dirty="0" smtClean="0"/>
              <a:t> è la volontà, di desiderio di ricominciare in un mondo totalmente nuovo, di affermarsi in esso.</a:t>
            </a:r>
          </a:p>
        </p:txBody>
      </p:sp>
    </p:spTree>
    <p:extLst>
      <p:ext uri="{BB962C8B-B14F-4D97-AF65-F5344CB8AC3E}">
        <p14:creationId xmlns:p14="http://schemas.microsoft.com/office/powerpoint/2010/main" val="299865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30710-1743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186542"/>
            <a:ext cx="5118100" cy="3033158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PROBLEMATICHE CONNESSE ALL’ ESPERIENZA MIGRATORIA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2413001"/>
            <a:ext cx="7583488" cy="49529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riguardano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</p:txBody>
      </p:sp>
      <p:cxnSp>
        <p:nvCxnSpPr>
          <p:cNvPr id="5" name="Connettore 2 4"/>
          <p:cNvCxnSpPr/>
          <p:nvPr/>
        </p:nvCxnSpPr>
        <p:spPr>
          <a:xfrm>
            <a:off x="4495800" y="1511300"/>
            <a:ext cx="127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2324100" y="30353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041400" y="4114800"/>
            <a:ext cx="178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333333"/>
                </a:solidFill>
              </a:rPr>
              <a:t>GENITORI</a:t>
            </a:r>
            <a:endParaRPr lang="it-IT" sz="2400" dirty="0">
              <a:solidFill>
                <a:srgbClr val="333333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5549900" y="3035300"/>
            <a:ext cx="11557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705600" y="4089400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333333"/>
                </a:solidFill>
              </a:rPr>
              <a:t>FIGLI</a:t>
            </a:r>
            <a:endParaRPr lang="it-IT" sz="2400" dirty="0">
              <a:solidFill>
                <a:srgbClr val="333333"/>
              </a:solidFill>
            </a:endParaRPr>
          </a:p>
        </p:txBody>
      </p:sp>
      <p:cxnSp>
        <p:nvCxnSpPr>
          <p:cNvPr id="13" name="Connettore 2 12"/>
          <p:cNvCxnSpPr>
            <a:stCxn id="8" idx="2"/>
          </p:cNvCxnSpPr>
          <p:nvPr/>
        </p:nvCxnSpPr>
        <p:spPr>
          <a:xfrm flipH="1">
            <a:off x="1930400" y="4576465"/>
            <a:ext cx="1478" cy="47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7302500" y="4551065"/>
            <a:ext cx="0" cy="47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2121" y="5219700"/>
            <a:ext cx="3839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2000" dirty="0" smtClean="0">
                <a:solidFill>
                  <a:srgbClr val="333333"/>
                </a:solidFill>
              </a:rPr>
              <a:t>Perdita della propria identità</a:t>
            </a:r>
          </a:p>
          <a:p>
            <a:pPr marL="285750" indent="-285750" algn="just">
              <a:buFont typeface="Arial"/>
              <a:buChar char="•"/>
            </a:pPr>
            <a:r>
              <a:rPr lang="it-IT" sz="2000" dirty="0" smtClean="0">
                <a:solidFill>
                  <a:srgbClr val="333333"/>
                </a:solidFill>
              </a:rPr>
              <a:t>Abbandono dei codici culturali</a:t>
            </a:r>
            <a:endParaRPr lang="it-IT" sz="2000" dirty="0">
              <a:solidFill>
                <a:srgbClr val="333333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188797" y="5207000"/>
            <a:ext cx="4955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srgbClr val="333333"/>
                </a:solidFill>
              </a:rPr>
              <a:t>Ambivalenza memoria desiderio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srgbClr val="333333"/>
                </a:solidFill>
              </a:rPr>
              <a:t>Influenza degli stati d’animo dei genitori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 smtClean="0">
                <a:solidFill>
                  <a:srgbClr val="333333"/>
                </a:solidFill>
              </a:rPr>
              <a:t>Bambini “ponte” tra istituzioni e famiglie</a:t>
            </a:r>
            <a:endParaRPr lang="it-IT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9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VULNERABILITA’ dei figli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Si tratta di una VULNERABILITA’ PSICOLOGICA che può verificarsi in tre momenti diversi della vita del figlio del migrante: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FASE POST- NATALE: dove madre e bambino si adattano l’uno all’altro.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FASE DEI PRIMI APPRENDIMENTI SCOLATICI: momento dell’inserimento del bambino nella società di accoglienza.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/>
              <a:t>FASE ADOLESCENZIALE: momento in cui si pone la questione dell’appartenenza e della filiazione, che influenza la costruzione identitaria.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818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SUPERARE IL RISCHIO DEL TRANSCULTURALE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Il “rischio del transculturale” è quello che caratterizza il passaggio da un universo ad un altro, ma la situazione transculturale permette in alcuni casi, delle riuscite inattese.</a:t>
            </a:r>
          </a:p>
          <a:p>
            <a:pPr marL="0" indent="0">
              <a:buNone/>
            </a:pPr>
            <a:r>
              <a:rPr lang="it-IT" dirty="0" smtClean="0"/>
              <a:t>Questi casi tipo sono tre e ben individuati dalla Moro sulla base dei casi che si sono presentati al suo servizio nella clinica transculturale di Avicenne:</a:t>
            </a:r>
          </a:p>
          <a:p>
            <a:pPr marL="457200" indent="-457200">
              <a:buAutoNum type="arabicPeriod"/>
            </a:pPr>
            <a:r>
              <a:rPr lang="it-IT" dirty="0" smtClean="0"/>
              <a:t>Bambino in un contesto rassicurante e pieno di stimoli</a:t>
            </a:r>
          </a:p>
          <a:p>
            <a:pPr marL="457200" indent="-457200">
              <a:buAutoNum type="arabicPeriod"/>
            </a:pPr>
            <a:r>
              <a:rPr lang="it-IT" dirty="0" smtClean="0"/>
              <a:t>Bambino circondato da adulti che fanno da guida nel nuovo mondo.</a:t>
            </a:r>
          </a:p>
          <a:p>
            <a:pPr marL="457200" indent="-457200">
              <a:buAutoNum type="arabicPeriod"/>
            </a:pPr>
            <a:r>
              <a:rPr lang="it-IT" dirty="0" smtClean="0"/>
              <a:t>Bambino dotato di capacità proprie e stima di sé. </a:t>
            </a:r>
          </a:p>
          <a:p>
            <a:pPr marL="457200" indent="-457200">
              <a:buAutoNum type="arabicPeriod"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471285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e">
  <a:themeElements>
    <a:clrScheme name="Precedente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e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Precedente.thmx</Template>
  <TotalTime>289</TotalTime>
  <Words>1935</Words>
  <Application>Microsoft Macintosh PowerPoint</Application>
  <PresentationFormat>Presentazione su schermo (4:3)</PresentationFormat>
  <Paragraphs>181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Precedente</vt:lpstr>
      <vt:lpstr>BAMBINI DI QUI VENUTI DA ALTROVE</vt:lpstr>
      <vt:lpstr>Presentazione di PowerPoint</vt:lpstr>
      <vt:lpstr>Presentazione di PowerPoint</vt:lpstr>
      <vt:lpstr>Presentazione di PowerPoint</vt:lpstr>
      <vt:lpstr>La SFIDA DEL METISSAGE</vt:lpstr>
      <vt:lpstr>APPARTENENZE MULTIPLE</vt:lpstr>
      <vt:lpstr>PROBLEMATICHE CONNESSE ALL’ ESPERIENZA MIGRATORIA</vt:lpstr>
      <vt:lpstr>LA VULNERABILITA’ dei figli</vt:lpstr>
      <vt:lpstr>SUPERARE IL RISCHIO DEL TRANSCULTURALE </vt:lpstr>
      <vt:lpstr>L’ adolescente</vt:lpstr>
      <vt:lpstr>LA CLINICA TRANSCULTURALE</vt:lpstr>
      <vt:lpstr>I PRINCIPI:</vt:lpstr>
      <vt:lpstr>1. LA CODIFICA CULTURALE</vt:lpstr>
      <vt:lpstr>2. IL TRAUMA MIGRATORIO</vt:lpstr>
      <vt:lpstr>3. l’ universalita’ psichica</vt:lpstr>
      <vt:lpstr>4.IL COMPLEMENTARISMO</vt:lpstr>
      <vt:lpstr>5. IL DECENTRAMENTO</vt:lpstr>
      <vt:lpstr>6. Il contro- transfert culturale</vt:lpstr>
      <vt:lpstr>QUANDO PROPORRE UN APPROCCIO TRANSCULTURALE?</vt:lpstr>
      <vt:lpstr>LA CONSULTAZIONE</vt:lpstr>
      <vt:lpstr>Presentazione di PowerPoint</vt:lpstr>
      <vt:lpstr>CURARE PLURALE</vt:lpstr>
      <vt:lpstr>Presentazione di PowerPoint</vt:lpstr>
      <vt:lpstr>  L’uomo e la donna vivono l’esilio in modi diversi …  </vt:lpstr>
      <vt:lpstr>La TRASPARENZA PSICHICA</vt:lpstr>
      <vt:lpstr> PREVEZIONE dei malesseri legati alla migrazione </vt:lpstr>
      <vt:lpstr>COSA BISOGNA FARE?</vt:lpstr>
      <vt:lpstr>I LIMITI DELL’ETNOPSICHIATRIA:</vt:lpstr>
      <vt:lpstr>STORIE DI BAMBINI…</vt:lpstr>
      <vt:lpstr>Presentazione di PowerPoint</vt:lpstr>
      <vt:lpstr>Presentazione di PowerPoint</vt:lpstr>
      <vt:lpstr>STORIE DI BAMBINI…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BAMBINI DI QUI VENUTI DA ALTROVE</dc:title>
  <dc:creator>Letizia Cecchini</dc:creator>
  <cp:lastModifiedBy>Letizia Cecchini</cp:lastModifiedBy>
  <cp:revision>31</cp:revision>
  <dcterms:created xsi:type="dcterms:W3CDTF">2015-12-02T20:20:32Z</dcterms:created>
  <dcterms:modified xsi:type="dcterms:W3CDTF">2015-12-03T11:08:13Z</dcterms:modified>
</cp:coreProperties>
</file>