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6" r:id="rId8"/>
    <p:sldId id="267" r:id="rId9"/>
    <p:sldId id="268" r:id="rId10"/>
    <p:sldId id="274" r:id="rId11"/>
    <p:sldId id="276" r:id="rId12"/>
    <p:sldId id="299" r:id="rId13"/>
    <p:sldId id="297" r:id="rId14"/>
    <p:sldId id="300" r:id="rId15"/>
    <p:sldId id="283" r:id="rId16"/>
    <p:sldId id="288" r:id="rId17"/>
    <p:sldId id="289" r:id="rId18"/>
    <p:sldId id="290" r:id="rId19"/>
    <p:sldId id="291" r:id="rId20"/>
    <p:sldId id="292" r:id="rId21"/>
    <p:sldId id="293" r:id="rId22"/>
    <p:sldId id="294" r:id="rId23"/>
    <p:sldId id="295"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316" r:id="rId40"/>
    <p:sldId id="317" r:id="rId41"/>
    <p:sldId id="318" r:id="rId4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25163A3-D143-4131-9F82-670E501AC316}" type="datetimeFigureOut">
              <a:rPr lang="it-IT" smtClean="0"/>
              <a:pPr/>
              <a:t>10/12/2015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D017D84-D49F-4A88-8FAB-7E4D057D765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25163A3-D143-4131-9F82-670E501AC316}" type="datetimeFigureOut">
              <a:rPr lang="it-IT" smtClean="0"/>
              <a:pPr/>
              <a:t>10/12/2015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D017D84-D49F-4A88-8FAB-7E4D057D765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25163A3-D143-4131-9F82-670E501AC316}" type="datetimeFigureOut">
              <a:rPr lang="it-IT" smtClean="0"/>
              <a:pPr/>
              <a:t>10/12/2015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D017D84-D49F-4A88-8FAB-7E4D057D765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25163A3-D143-4131-9F82-670E501AC316}" type="datetimeFigureOut">
              <a:rPr lang="it-IT" smtClean="0"/>
              <a:pPr/>
              <a:t>10/12/2015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D017D84-D49F-4A88-8FAB-7E4D057D765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25163A3-D143-4131-9F82-670E501AC316}" type="datetimeFigureOut">
              <a:rPr lang="it-IT" smtClean="0"/>
              <a:pPr/>
              <a:t>10/12/2015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D017D84-D49F-4A88-8FAB-7E4D057D765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25163A3-D143-4131-9F82-670E501AC316}" type="datetimeFigureOut">
              <a:rPr lang="it-IT" smtClean="0"/>
              <a:pPr/>
              <a:t>10/12/2015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D017D84-D49F-4A88-8FAB-7E4D057D765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25163A3-D143-4131-9F82-670E501AC316}" type="datetimeFigureOut">
              <a:rPr lang="it-IT" smtClean="0"/>
              <a:pPr/>
              <a:t>10/12/2015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D017D84-D49F-4A88-8FAB-7E4D057D765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25163A3-D143-4131-9F82-670E501AC316}" type="datetimeFigureOut">
              <a:rPr lang="it-IT" smtClean="0"/>
              <a:pPr/>
              <a:t>10/12/2015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D017D84-D49F-4A88-8FAB-7E4D057D765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25163A3-D143-4131-9F82-670E501AC316}" type="datetimeFigureOut">
              <a:rPr lang="it-IT" smtClean="0"/>
              <a:pPr/>
              <a:t>10/12/2015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D017D84-D49F-4A88-8FAB-7E4D057D765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25163A3-D143-4131-9F82-670E501AC316}" type="datetimeFigureOut">
              <a:rPr lang="it-IT" smtClean="0"/>
              <a:pPr/>
              <a:t>10/12/2015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D017D84-D49F-4A88-8FAB-7E4D057D765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25163A3-D143-4131-9F82-670E501AC316}" type="datetimeFigureOut">
              <a:rPr lang="it-IT" smtClean="0"/>
              <a:pPr/>
              <a:t>10/12/2015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D017D84-D49F-4A88-8FAB-7E4D057D765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163A3-D143-4131-9F82-670E501AC316}" type="datetimeFigureOut">
              <a:rPr lang="it-IT" smtClean="0"/>
              <a:pPr/>
              <a:t>10/12/2015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17D84-D49F-4A88-8FAB-7E4D057D765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476672"/>
            <a:ext cx="4464496" cy="2088231"/>
          </a:xfrm>
        </p:spPr>
        <p:txBody>
          <a:bodyPr>
            <a:normAutofit/>
          </a:bodyPr>
          <a:lstStyle/>
          <a:p>
            <a:r>
              <a:rPr lang="it-IT" sz="3600" b="1" i="1" dirty="0" smtClean="0"/>
              <a:t>Antropologia delle relazioni interculturali</a:t>
            </a:r>
            <a:endParaRPr lang="it-IT" sz="3600" b="1" i="1" dirty="0"/>
          </a:p>
        </p:txBody>
      </p:sp>
      <p:sp>
        <p:nvSpPr>
          <p:cNvPr id="3" name="Sottotitolo 2"/>
          <p:cNvSpPr>
            <a:spLocks noGrp="1"/>
          </p:cNvSpPr>
          <p:nvPr>
            <p:ph type="subTitle" idx="1"/>
          </p:nvPr>
        </p:nvSpPr>
        <p:spPr>
          <a:xfrm>
            <a:off x="611560" y="4653136"/>
            <a:ext cx="3528392" cy="2204864"/>
          </a:xfrm>
        </p:spPr>
        <p:txBody>
          <a:bodyPr>
            <a:normAutofit/>
          </a:bodyPr>
          <a:lstStyle/>
          <a:p>
            <a:r>
              <a:rPr lang="it-IT" dirty="0" smtClean="0">
                <a:solidFill>
                  <a:schemeClr val="tx1"/>
                </a:solidFill>
              </a:rPr>
              <a:t>Elaborato di:</a:t>
            </a:r>
          </a:p>
          <a:p>
            <a:r>
              <a:rPr lang="it-IT" dirty="0" smtClean="0">
                <a:solidFill>
                  <a:schemeClr val="tx1"/>
                </a:solidFill>
              </a:rPr>
              <a:t>Alessia Rosa</a:t>
            </a:r>
          </a:p>
          <a:p>
            <a:r>
              <a:rPr lang="it-IT" dirty="0" err="1" smtClean="0">
                <a:solidFill>
                  <a:schemeClr val="tx1"/>
                </a:solidFill>
              </a:rPr>
              <a:t>Mirelda</a:t>
            </a:r>
            <a:r>
              <a:rPr lang="it-IT" dirty="0" smtClean="0">
                <a:solidFill>
                  <a:schemeClr val="tx1"/>
                </a:solidFill>
              </a:rPr>
              <a:t> </a:t>
            </a:r>
            <a:r>
              <a:rPr lang="it-IT" dirty="0" err="1" smtClean="0">
                <a:solidFill>
                  <a:schemeClr val="tx1"/>
                </a:solidFill>
              </a:rPr>
              <a:t>Shabani</a:t>
            </a:r>
            <a:endParaRPr lang="it-IT" dirty="0">
              <a:solidFill>
                <a:schemeClr val="tx1"/>
              </a:solidFill>
            </a:endParaRPr>
          </a:p>
        </p:txBody>
      </p:sp>
      <p:pic>
        <p:nvPicPr>
          <p:cNvPr id="4" name="Immagine 3" descr="1836554_386745.jpg"/>
          <p:cNvPicPr>
            <a:picLocks noChangeAspect="1"/>
          </p:cNvPicPr>
          <p:nvPr/>
        </p:nvPicPr>
        <p:blipFill>
          <a:blip r:embed="rId2" cstate="print"/>
          <a:stretch>
            <a:fillRect/>
          </a:stretch>
        </p:blipFill>
        <p:spPr>
          <a:xfrm>
            <a:off x="4499992" y="0"/>
            <a:ext cx="4644008" cy="6858000"/>
          </a:xfrm>
          <a:prstGeom prst="rect">
            <a:avLst/>
          </a:prstGeom>
        </p:spPr>
      </p:pic>
      <p:pic>
        <p:nvPicPr>
          <p:cNvPr id="5" name="Immagine 4" descr="Macintosh HD:Users:Letizia:Desktop:TESI:Logo_Università_di_Perugia.gif"/>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187624" y="2348880"/>
            <a:ext cx="2323042" cy="204851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6237312"/>
          </a:xfrm>
        </p:spPr>
        <p:txBody>
          <a:bodyPr>
            <a:normAutofit/>
          </a:bodyPr>
          <a:lstStyle/>
          <a:p>
            <a:pPr marL="0" indent="0" algn="ctr">
              <a:spcBef>
                <a:spcPts val="0"/>
              </a:spcBef>
              <a:spcAft>
                <a:spcPts val="1200"/>
              </a:spcAft>
              <a:buNone/>
            </a:pPr>
            <a:r>
              <a:rPr lang="it-IT" sz="2400" b="1" dirty="0" smtClean="0"/>
              <a:t>I PRIMI PASSI DELL’ETNOPSICHIATRIA DEL BAMBINO</a:t>
            </a:r>
          </a:p>
          <a:p>
            <a:pPr marL="0" indent="0" algn="just">
              <a:spcBef>
                <a:spcPts val="0"/>
              </a:spcBef>
              <a:buNone/>
            </a:pPr>
            <a:r>
              <a:rPr lang="it-IT" sz="2400" dirty="0" smtClean="0"/>
              <a:t>Elementi </a:t>
            </a:r>
            <a:r>
              <a:rPr lang="it-IT" sz="2400" dirty="0" err="1" smtClean="0"/>
              <a:t>teori</a:t>
            </a:r>
            <a:r>
              <a:rPr lang="it-IT" sz="2400" dirty="0" smtClean="0"/>
              <a:t>, </a:t>
            </a:r>
            <a:r>
              <a:rPr lang="it-IT" sz="2400" dirty="0" err="1" smtClean="0"/>
              <a:t>Devereux</a:t>
            </a:r>
            <a:r>
              <a:rPr lang="it-IT" sz="2400" dirty="0" smtClean="0"/>
              <a:t>: testo </a:t>
            </a:r>
            <a:r>
              <a:rPr lang="it-IT" sz="2400" i="1" dirty="0" smtClean="0"/>
              <a:t>“L’</a:t>
            </a:r>
            <a:r>
              <a:rPr lang="it-IT" sz="2400" i="1" dirty="0" err="1" smtClean="0"/>
              <a:t>image</a:t>
            </a:r>
            <a:r>
              <a:rPr lang="it-IT" sz="2400" i="1" dirty="0" smtClean="0"/>
              <a:t> de l’enfant </a:t>
            </a:r>
            <a:r>
              <a:rPr lang="it-IT" sz="2400" i="1" dirty="0" err="1" smtClean="0"/>
              <a:t>dans</a:t>
            </a:r>
            <a:r>
              <a:rPr lang="it-IT" sz="2400" i="1" dirty="0" smtClean="0"/>
              <a:t> </a:t>
            </a:r>
            <a:r>
              <a:rPr lang="it-IT" sz="2400" i="1" dirty="0" err="1" smtClean="0"/>
              <a:t>deux</a:t>
            </a:r>
            <a:r>
              <a:rPr lang="it-IT" sz="2400" i="1" dirty="0" smtClean="0"/>
              <a:t> </a:t>
            </a:r>
            <a:r>
              <a:rPr lang="it-IT" sz="2400" i="1" dirty="0" err="1" smtClean="0"/>
              <a:t>tribus</a:t>
            </a:r>
            <a:r>
              <a:rPr lang="it-IT" sz="2400" i="1" dirty="0" smtClean="0"/>
              <a:t>, </a:t>
            </a:r>
            <a:r>
              <a:rPr lang="it-IT" sz="2400" i="1" dirty="0" err="1" smtClean="0"/>
              <a:t>Mohave</a:t>
            </a:r>
            <a:r>
              <a:rPr lang="it-IT" sz="2400" i="1" dirty="0" smtClean="0"/>
              <a:t> </a:t>
            </a:r>
            <a:r>
              <a:rPr lang="it-IT" sz="2400" i="1" dirty="0" err="1" smtClean="0"/>
              <a:t>et</a:t>
            </a:r>
            <a:r>
              <a:rPr lang="it-IT" sz="2400" i="1" dirty="0" smtClean="0"/>
              <a:t> </a:t>
            </a:r>
            <a:r>
              <a:rPr lang="it-IT" sz="2400" i="1" dirty="0" err="1" smtClean="0"/>
              <a:t>Sedang</a:t>
            </a:r>
            <a:r>
              <a:rPr lang="it-IT" sz="2400" i="1" dirty="0" smtClean="0"/>
              <a:t>”. </a:t>
            </a:r>
            <a:r>
              <a:rPr lang="it-IT" sz="2400" dirty="0" err="1" smtClean="0"/>
              <a:t>Devereux</a:t>
            </a:r>
            <a:r>
              <a:rPr lang="it-IT" sz="2400" dirty="0" smtClean="0"/>
              <a:t> dimostra che il modo in cui gli adulti vedono il bambino, ossia l’immagine che la società possiede della natura e della psiche del bambino, determina il comportamento nei confronti del bambino e così influenzano il suo sviluppo. L’immagine che ci si fa del bambino è in gran parte culturale.</a:t>
            </a:r>
          </a:p>
          <a:p>
            <a:pPr marL="0" indent="0" algn="just">
              <a:spcBef>
                <a:spcPts val="0"/>
              </a:spcBef>
              <a:buNone/>
            </a:pPr>
            <a:endParaRPr lang="it-IT"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88640"/>
            <a:ext cx="8229600" cy="6480720"/>
          </a:xfrm>
        </p:spPr>
        <p:txBody>
          <a:bodyPr>
            <a:normAutofit fontScale="92500" lnSpcReduction="10000"/>
          </a:bodyPr>
          <a:lstStyle/>
          <a:p>
            <a:pPr marL="0" indent="0" algn="ctr">
              <a:spcBef>
                <a:spcPts val="0"/>
              </a:spcBef>
              <a:buNone/>
            </a:pPr>
            <a:r>
              <a:rPr lang="it-IT" sz="3000" b="1" dirty="0" smtClean="0"/>
              <a:t>COLLOMB “il bambino Nit </a:t>
            </a:r>
            <a:r>
              <a:rPr lang="it-IT" sz="3000" b="1" dirty="0" err="1" smtClean="0"/>
              <a:t>Ku</a:t>
            </a:r>
            <a:r>
              <a:rPr lang="it-IT" sz="3000" b="1" dirty="0" smtClean="0"/>
              <a:t> Bon”</a:t>
            </a:r>
            <a:endParaRPr lang="it-IT" sz="3000" b="1" i="1" dirty="0" smtClean="0"/>
          </a:p>
          <a:p>
            <a:pPr marL="0" indent="0" algn="ctr">
              <a:spcBef>
                <a:spcPts val="0"/>
              </a:spcBef>
              <a:buNone/>
            </a:pPr>
            <a:r>
              <a:rPr lang="it-IT" sz="3000" i="1" dirty="0" smtClean="0"/>
              <a:t>“il bambino che parte e ritorna”</a:t>
            </a:r>
            <a:endParaRPr lang="it-IT" sz="3000" dirty="0" smtClean="0"/>
          </a:p>
          <a:p>
            <a:pPr marL="0" indent="0" algn="just">
              <a:spcBef>
                <a:spcPts val="0"/>
              </a:spcBef>
              <a:buNone/>
            </a:pPr>
            <a:r>
              <a:rPr lang="it-IT" sz="2400" dirty="0" smtClean="0"/>
              <a:t>Questo testo riguarda le morti ripetute di bambini in tenera età della regione </a:t>
            </a:r>
            <a:r>
              <a:rPr lang="it-IT" sz="2400" dirty="0" err="1" smtClean="0"/>
              <a:t>Serer</a:t>
            </a:r>
            <a:r>
              <a:rPr lang="it-IT" sz="2400" dirty="0" smtClean="0"/>
              <a:t> in Senegal.</a:t>
            </a:r>
          </a:p>
          <a:p>
            <a:pPr marL="0" indent="0" algn="just">
              <a:spcBef>
                <a:spcPts val="0"/>
              </a:spcBef>
              <a:buNone/>
            </a:pPr>
            <a:r>
              <a:rPr lang="it-IT" sz="2400" dirty="0" smtClean="0"/>
              <a:t>Nel periodo dell’inchiesta, il 50% dei bambini morivano prima dei 5 anni. Questi morti venivano interpretate come il rifiuto del bambino a restare nel mondo dei viventi perché è stata commessa una colpa o un’impurità nei confronti dell’Antenato che incarna.</a:t>
            </a:r>
          </a:p>
          <a:p>
            <a:pPr marL="0" indent="0" algn="just">
              <a:spcBef>
                <a:spcPts val="0"/>
              </a:spcBef>
              <a:buNone/>
            </a:pPr>
            <a:endParaRPr lang="it-IT" sz="2400" dirty="0" smtClean="0"/>
          </a:p>
          <a:p>
            <a:pPr marL="0" indent="0" algn="just">
              <a:spcBef>
                <a:spcPts val="0"/>
              </a:spcBef>
              <a:buNone/>
            </a:pPr>
            <a:r>
              <a:rPr lang="it-IT" sz="2400" dirty="0" smtClean="0"/>
              <a:t>Questo testo costituisce </a:t>
            </a:r>
            <a:r>
              <a:rPr lang="it-IT" sz="2400" u="sng" dirty="0" smtClean="0"/>
              <a:t>uno dei primi capisaldi dell’</a:t>
            </a:r>
            <a:r>
              <a:rPr lang="it-IT" sz="2400" u="sng" dirty="0" err="1" smtClean="0"/>
              <a:t>etnopsichiatria</a:t>
            </a:r>
            <a:r>
              <a:rPr lang="it-IT" sz="2400" u="sng" dirty="0" smtClean="0"/>
              <a:t> del bambino.</a:t>
            </a:r>
            <a:r>
              <a:rPr lang="it-IT" sz="2400" dirty="0" smtClean="0"/>
              <a:t> Esso distingue un livello individuale e un livello culturale, articolati l’uno con l’altro. </a:t>
            </a:r>
            <a:r>
              <a:rPr lang="it-IT" sz="2400" b="1" dirty="0" smtClean="0"/>
              <a:t>Nei lavori clinici, gli elementi culturali, sono interpretati come elementi  individuali. Interpretati in una modalità occidentale, non possono essere utilizzati a fini terapeutici.</a:t>
            </a:r>
          </a:p>
          <a:p>
            <a:pPr marL="0" indent="0" algn="just">
              <a:spcBef>
                <a:spcPts val="0"/>
              </a:spcBef>
              <a:buNone/>
            </a:pPr>
            <a:r>
              <a:rPr lang="it-IT" sz="2400" dirty="0" smtClean="0"/>
              <a:t>Esso mette in evidenza l’esigenza della ricerca di un senso culturale non appena ci si trova in una situazione di cura con qualcuno con cui non si condivide la stessa cultura. Questi lavori tendono a mostrare la </a:t>
            </a:r>
            <a:r>
              <a:rPr lang="it-IT" sz="2400" b="1" dirty="0" smtClean="0"/>
              <a:t>necessità di contestualizzare i sintomi del bambino e la relazione madre-bambino.</a:t>
            </a:r>
          </a:p>
          <a:p>
            <a:pPr marL="0" indent="0" algn="just">
              <a:spcBef>
                <a:spcPts val="0"/>
              </a:spcBef>
              <a:buNone/>
            </a:pPr>
            <a:endParaRPr lang="it-IT"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332656"/>
            <a:ext cx="8229600" cy="6525344"/>
          </a:xfrm>
        </p:spPr>
        <p:txBody>
          <a:bodyPr>
            <a:normAutofit/>
          </a:bodyPr>
          <a:lstStyle/>
          <a:p>
            <a:pPr marL="0" indent="0" algn="ctr">
              <a:spcBef>
                <a:spcPts val="0"/>
              </a:spcBef>
              <a:spcAft>
                <a:spcPts val="600"/>
              </a:spcAft>
              <a:buNone/>
            </a:pPr>
            <a:r>
              <a:rPr lang="it-IT" sz="2400" b="1" dirty="0" smtClean="0"/>
              <a:t>LE RAPPRESENTAZIONI  CULTURALI DELLE MALATTIE</a:t>
            </a:r>
            <a:endParaRPr lang="it-IT" sz="2400" dirty="0" smtClean="0"/>
          </a:p>
          <a:p>
            <a:pPr marL="0" indent="0" algn="just">
              <a:spcBef>
                <a:spcPts val="0"/>
              </a:spcBef>
              <a:spcAft>
                <a:spcPts val="1200"/>
              </a:spcAft>
              <a:buNone/>
            </a:pPr>
            <a:r>
              <a:rPr lang="it-IT" sz="2400" b="1" dirty="0" smtClean="0"/>
              <a:t>Per gli antropologi, le “eziologie sociali” o “</a:t>
            </a:r>
            <a:r>
              <a:rPr lang="it-IT" sz="2400" b="1" dirty="0" err="1" smtClean="0"/>
              <a:t>magico-religiose</a:t>
            </a:r>
            <a:r>
              <a:rPr lang="it-IT" sz="2400" b="1" dirty="0" smtClean="0"/>
              <a:t>”, nelle medicine delle società tradizionali, hanno un posto essenziale e devono essere considerate come vere e proprie teorie eziologiche, caratterizzate da proprietà specifiche.</a:t>
            </a:r>
            <a:endParaRPr lang="it-IT" sz="2400" dirty="0" smtClean="0"/>
          </a:p>
          <a:p>
            <a:pPr marL="0" indent="0" algn="just">
              <a:spcBef>
                <a:spcPts val="0"/>
              </a:spcBef>
              <a:buNone/>
            </a:pPr>
            <a:r>
              <a:rPr lang="it-IT" sz="2400" dirty="0" smtClean="0"/>
              <a:t>La funzione della teoria eziologica è quindi quella di rivelare la causa ultima, quindi si attiva una meccanica di costruzione del senso e si impone di fatto una procedura.</a:t>
            </a:r>
          </a:p>
          <a:p>
            <a:pPr marL="0" indent="0" algn="just">
              <a:spcBef>
                <a:spcPts val="0"/>
              </a:spcBef>
              <a:spcAft>
                <a:spcPts val="1200"/>
              </a:spcAft>
              <a:buNone/>
            </a:pPr>
            <a:r>
              <a:rPr lang="it-IT" sz="2400" b="1" i="1" dirty="0" smtClean="0">
                <a:solidFill>
                  <a:srgbClr val="C00000"/>
                </a:solidFill>
              </a:rPr>
              <a:t>Questo sistema di rappresentazioni culturali riguardanti la malattia e le sue cause, pur esistendo in ogni gruppo, </a:t>
            </a:r>
            <a:r>
              <a:rPr lang="it-IT" sz="2400" b="1" i="1" u="sng" dirty="0" smtClean="0">
                <a:solidFill>
                  <a:srgbClr val="C00000"/>
                </a:solidFill>
              </a:rPr>
              <a:t>risulta accentuato dalle migrazioni e dalle trasformazioni brutali di contesto che essa impone.</a:t>
            </a:r>
          </a:p>
          <a:p>
            <a:pPr marL="0" indent="0" algn="just">
              <a:spcBef>
                <a:spcPts val="0"/>
              </a:spcBef>
              <a:buNone/>
            </a:pPr>
            <a:r>
              <a:rPr lang="it-IT" sz="2400" b="1" dirty="0" smtClean="0"/>
              <a:t>L’impatto della migrazione è tale da che, la perdita dell’involucro culturale di provenienza, provocherà nell’involucro psichico dei cambiamenti diretti e indiretti.</a:t>
            </a:r>
            <a:endParaRPr lang="it-IT" sz="2400" b="1" i="1" dirty="0" smtClean="0">
              <a:solidFill>
                <a:srgbClr val="C00000"/>
              </a:solidFill>
            </a:endParaRPr>
          </a:p>
          <a:p>
            <a:pPr marL="0" indent="0" algn="just">
              <a:spcBef>
                <a:spcPts val="0"/>
              </a:spcBef>
              <a:buNone/>
            </a:pPr>
            <a:endParaRPr lang="it-IT"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404664"/>
            <a:ext cx="8229600" cy="6669360"/>
          </a:xfrm>
        </p:spPr>
        <p:txBody>
          <a:bodyPr>
            <a:normAutofit/>
          </a:bodyPr>
          <a:lstStyle/>
          <a:p>
            <a:pPr marL="0" indent="0" algn="ctr">
              <a:spcBef>
                <a:spcPts val="0"/>
              </a:spcBef>
              <a:spcAft>
                <a:spcPts val="1800"/>
              </a:spcAft>
              <a:buNone/>
            </a:pPr>
            <a:r>
              <a:rPr lang="it-IT" sz="3000" b="1" dirty="0" smtClean="0"/>
              <a:t>Come  stabilire una relazione con un paziente che non appartiene alla nostra cultura?</a:t>
            </a:r>
          </a:p>
          <a:p>
            <a:pPr marL="0" indent="0" algn="just">
              <a:spcBef>
                <a:spcPts val="0"/>
              </a:spcBef>
              <a:buNone/>
            </a:pPr>
            <a:r>
              <a:rPr lang="it-IT" sz="2400" dirty="0" smtClean="0"/>
              <a:t>La pratica dell’</a:t>
            </a:r>
            <a:r>
              <a:rPr lang="it-IT" sz="2400" dirty="0" err="1" smtClean="0"/>
              <a:t>etnopsichiatria</a:t>
            </a:r>
            <a:r>
              <a:rPr lang="it-IT" sz="2400" dirty="0" smtClean="0"/>
              <a:t> clinica si basa sul’utilizzo di un dispositivo  in cui il terapeuta e il paziente possano stabilire una relazione terapeutica pertinente per entrambi e che permetta l’esplicitazione dei dati culturali che </a:t>
            </a:r>
            <a:r>
              <a:rPr lang="it-IT" sz="2400" dirty="0" err="1" smtClean="0"/>
              <a:t>idiosincrasici</a:t>
            </a:r>
            <a:r>
              <a:rPr lang="it-IT" sz="2400" dirty="0" smtClean="0"/>
              <a:t>.</a:t>
            </a:r>
          </a:p>
          <a:p>
            <a:pPr marL="0" indent="0" algn="just">
              <a:spcBef>
                <a:spcPts val="0"/>
              </a:spcBef>
              <a:buNone/>
            </a:pPr>
            <a:r>
              <a:rPr lang="it-IT" sz="2400" b="1" i="1" dirty="0" smtClean="0">
                <a:solidFill>
                  <a:srgbClr val="C00000"/>
                </a:solidFill>
              </a:rPr>
              <a:t>Questo dispositivo è costituito da un gruppo di terapeuti che riceve il paziente e la sua famiglia. Essa è curata con una modalità di gruppo, sia da parte del gruppo sociale che da parte di una comunità terapeutica.</a:t>
            </a:r>
          </a:p>
          <a:p>
            <a:pPr marL="0" indent="0" algn="just">
              <a:spcBef>
                <a:spcPts val="0"/>
              </a:spcBef>
              <a:buNone/>
            </a:pPr>
            <a:r>
              <a:rPr lang="it-IT" sz="2400" dirty="0" smtClean="0"/>
              <a:t>Il clinico occidentale deve quindi operare un decentramento del suo pensiero e del suo essere.</a:t>
            </a:r>
          </a:p>
          <a:p>
            <a:pPr marL="0" indent="0" algn="just">
              <a:spcBef>
                <a:spcPts val="0"/>
              </a:spcBef>
              <a:buNone/>
            </a:pPr>
            <a:r>
              <a:rPr lang="it-IT" sz="2400" b="1" dirty="0" smtClean="0">
                <a:solidFill>
                  <a:srgbClr val="C00000"/>
                </a:solidFill>
              </a:rPr>
              <a:t>A partire da questo dispositivo, i terapeuti e la famiglia </a:t>
            </a:r>
            <a:r>
              <a:rPr lang="it-IT" sz="2400" b="1" dirty="0" err="1" smtClean="0">
                <a:solidFill>
                  <a:srgbClr val="C00000"/>
                </a:solidFill>
              </a:rPr>
              <a:t>co-costruiscono</a:t>
            </a:r>
            <a:r>
              <a:rPr lang="it-IT" sz="2400" b="1" dirty="0" smtClean="0">
                <a:solidFill>
                  <a:srgbClr val="C00000"/>
                </a:solidFill>
              </a:rPr>
              <a:t> dei legami fra gli universi scissi del paziente.</a:t>
            </a:r>
          </a:p>
          <a:p>
            <a:pPr marL="0" indent="0" algn="just">
              <a:spcBef>
                <a:spcPts val="0"/>
              </a:spcBef>
              <a:buNone/>
            </a:pPr>
            <a:endParaRPr lang="it-IT" sz="2800" b="1" dirty="0" smtClean="0"/>
          </a:p>
          <a:p>
            <a:pPr marL="0" indent="0" algn="just">
              <a:spcBef>
                <a:spcPts val="0"/>
              </a:spcBef>
              <a:buNone/>
            </a:pPr>
            <a:endParaRPr lang="it-IT" sz="2700" dirty="0" smtClean="0"/>
          </a:p>
          <a:p>
            <a:pPr marL="0" indent="0" algn="just">
              <a:spcBef>
                <a:spcPts val="0"/>
              </a:spcBef>
              <a:buNone/>
            </a:pPr>
            <a:endParaRPr lang="it-IT" sz="27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88640"/>
            <a:ext cx="8229600" cy="6669360"/>
          </a:xfrm>
        </p:spPr>
        <p:txBody>
          <a:bodyPr>
            <a:normAutofit/>
          </a:bodyPr>
          <a:lstStyle/>
          <a:p>
            <a:pPr marL="0" indent="0" algn="ctr">
              <a:spcBef>
                <a:spcPts val="0"/>
              </a:spcBef>
              <a:spcAft>
                <a:spcPts val="1200"/>
              </a:spcAft>
              <a:buNone/>
            </a:pPr>
            <a:r>
              <a:rPr lang="it-IT" sz="2400" b="1" u="sng" dirty="0" smtClean="0"/>
              <a:t>IL DISPOSITIVO ETNOPSICHIATRICO</a:t>
            </a:r>
          </a:p>
          <a:p>
            <a:pPr marL="0" indent="0" algn="just">
              <a:spcBef>
                <a:spcPts val="0"/>
              </a:spcBef>
              <a:buNone/>
            </a:pPr>
            <a:r>
              <a:rPr lang="it-IT" sz="2400" dirty="0" smtClean="0"/>
              <a:t>A partire dalle ricerche sulle terapie tradizionali, è stato costruito un dispositivo per curare i pazienti migranti provenienti da queste società non occidentali: Nathan è il primo ad aver fatto funzionare un tale dispositivo tecnico.</a:t>
            </a:r>
          </a:p>
          <a:p>
            <a:pPr marL="0" indent="0" algn="just">
              <a:spcBef>
                <a:spcPts val="0"/>
              </a:spcBef>
              <a:buNone/>
            </a:pPr>
            <a:r>
              <a:rPr lang="it-IT" sz="2400" dirty="0" smtClean="0"/>
              <a:t>Arrivano così al Consultorio la madre e il suo bambino, talvolta il padre, gli altri figli, altri membri della famiglia, l’equipe cha ha inviato la famiglia.</a:t>
            </a:r>
          </a:p>
          <a:p>
            <a:pPr marL="0" indent="0" algn="just">
              <a:spcBef>
                <a:spcPts val="0"/>
              </a:spcBef>
              <a:buNone/>
            </a:pPr>
            <a:r>
              <a:rPr lang="it-IT" sz="2400" dirty="0" smtClean="0"/>
              <a:t>Il gruppo terapeutico è formato dal terapeuta principale e da </a:t>
            </a:r>
            <a:r>
              <a:rPr lang="it-IT" sz="2400" dirty="0" err="1" smtClean="0"/>
              <a:t>coterapeuti</a:t>
            </a:r>
            <a:r>
              <a:rPr lang="it-IT" sz="2400" dirty="0" smtClean="0"/>
              <a:t> di origini culturali diverse, che possono essere psichiatri, psicologi, a volte antropologi, pediatri... a volte è necessario un interprete esterno al gruppo.</a:t>
            </a:r>
          </a:p>
          <a:p>
            <a:pPr marL="0" indent="0" algn="just">
              <a:spcBef>
                <a:spcPts val="0"/>
              </a:spcBef>
              <a:buNone/>
            </a:pPr>
            <a:r>
              <a:rPr lang="it-IT" sz="2400" dirty="0" smtClean="0"/>
              <a:t>Alla fine del colloquio, il gruppo si sforza ogni volta di rendere esplicito il controtransfert con una discussione sugli affetti provati dai terapeuti, che li hanno spinti a formulare l’una o l’altra interpretazione.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525344"/>
          </a:xfrm>
        </p:spPr>
        <p:txBody>
          <a:bodyPr>
            <a:normAutofit lnSpcReduction="10000"/>
          </a:bodyPr>
          <a:lstStyle/>
          <a:p>
            <a:pPr marL="0" indent="0" algn="ctr">
              <a:spcBef>
                <a:spcPts val="0"/>
              </a:spcBef>
              <a:buNone/>
            </a:pPr>
            <a:r>
              <a:rPr lang="it-IT" sz="2400" b="1" dirty="0" smtClean="0"/>
              <a:t>LA COSTRUZIONE DEL METODO</a:t>
            </a:r>
            <a:endParaRPr lang="it-IT" sz="2400" dirty="0" smtClean="0"/>
          </a:p>
          <a:p>
            <a:pPr marL="0" indent="0" algn="just">
              <a:spcBef>
                <a:spcPts val="0"/>
              </a:spcBef>
              <a:buNone/>
            </a:pPr>
            <a:r>
              <a:rPr lang="it-IT" sz="2400" b="1" dirty="0" smtClean="0"/>
              <a:t>Un metodo ECLETTICO e FOCALIZZATO</a:t>
            </a:r>
          </a:p>
          <a:p>
            <a:pPr marL="0" indent="0" algn="just">
              <a:spcBef>
                <a:spcPts val="0"/>
              </a:spcBef>
              <a:buNone/>
            </a:pPr>
            <a:r>
              <a:rPr lang="it-IT" sz="2400" dirty="0" smtClean="0"/>
              <a:t>L’aggettivo eclettico deriva dal fatto che questa metodologia è multifattoriale. Si basa sulla raccolta dei dati teorici e metodologici più efficaci, ricavati da ambiti eterogenei.</a:t>
            </a:r>
          </a:p>
          <a:p>
            <a:pPr marL="0" indent="0" algn="just">
              <a:spcBef>
                <a:spcPts val="0"/>
              </a:spcBef>
              <a:buNone/>
            </a:pPr>
            <a:r>
              <a:rPr lang="it-IT" sz="2400" dirty="0" smtClean="0"/>
              <a:t>La scelta metodologica della Moro parte dal corpus teorico dell’</a:t>
            </a:r>
            <a:r>
              <a:rPr lang="it-IT" sz="2400" dirty="0" err="1" smtClean="0"/>
              <a:t>etnopsichiatria</a:t>
            </a:r>
            <a:r>
              <a:rPr lang="it-IT" sz="2400" dirty="0" smtClean="0"/>
              <a:t> generale e dalle sue applicazioni tecniche, dai lavori antropologici, dai dati della psicologia </a:t>
            </a:r>
            <a:r>
              <a:rPr lang="it-IT" sz="2400" dirty="0" err="1" smtClean="0"/>
              <a:t>transculturale</a:t>
            </a:r>
            <a:r>
              <a:rPr lang="it-IT" sz="2400" dirty="0" smtClean="0"/>
              <a:t> e cognitiva, dalla psicanalisi e dall’etologia.</a:t>
            </a:r>
          </a:p>
          <a:p>
            <a:pPr marL="0" indent="0" algn="just">
              <a:spcBef>
                <a:spcPts val="0"/>
              </a:spcBef>
              <a:buNone/>
            </a:pPr>
            <a:r>
              <a:rPr lang="it-IT" sz="2400" dirty="0" smtClean="0"/>
              <a:t>Si deve essere rigorosi e precisi nella costruzione di ogni strategia eclettica, perciò questa strategia non può che essere </a:t>
            </a:r>
            <a:r>
              <a:rPr lang="it-IT" sz="2400" b="1" dirty="0" smtClean="0"/>
              <a:t>FOCALIZZATA,</a:t>
            </a:r>
            <a:r>
              <a:rPr lang="it-IT" sz="2400" dirty="0" smtClean="0"/>
              <a:t> in questo caso sull’</a:t>
            </a:r>
            <a:r>
              <a:rPr lang="it-IT" sz="2400" dirty="0" err="1" smtClean="0"/>
              <a:t>etnopsichiatria</a:t>
            </a:r>
            <a:r>
              <a:rPr lang="it-IT" sz="2400" dirty="0" smtClean="0"/>
              <a:t> e </a:t>
            </a:r>
            <a:r>
              <a:rPr lang="it-IT" sz="2400" b="1" dirty="0" smtClean="0"/>
              <a:t>COMPLEMENTARISTA</a:t>
            </a:r>
            <a:r>
              <a:rPr lang="it-IT" sz="2400" dirty="0" smtClean="0"/>
              <a:t>.</a:t>
            </a:r>
          </a:p>
          <a:p>
            <a:pPr marL="0" indent="0" algn="just">
              <a:spcBef>
                <a:spcPts val="0"/>
              </a:spcBef>
              <a:buNone/>
            </a:pPr>
            <a:endParaRPr lang="it-IT" sz="2400" b="1" dirty="0" smtClean="0"/>
          </a:p>
          <a:p>
            <a:pPr marL="0" indent="0" algn="just">
              <a:spcBef>
                <a:spcPts val="0"/>
              </a:spcBef>
              <a:buNone/>
            </a:pPr>
            <a:r>
              <a:rPr lang="it-IT" sz="2400" b="1" dirty="0" smtClean="0"/>
              <a:t>Un metodo COMPLEMENTARISTA</a:t>
            </a:r>
          </a:p>
          <a:p>
            <a:pPr marL="0" indent="0" algn="just">
              <a:spcBef>
                <a:spcPts val="0"/>
              </a:spcBef>
              <a:buNone/>
            </a:pPr>
            <a:r>
              <a:rPr lang="it-IT" sz="2400" dirty="0" smtClean="0"/>
              <a:t>Il </a:t>
            </a:r>
            <a:r>
              <a:rPr lang="it-IT" sz="2400" dirty="0" err="1" smtClean="0"/>
              <a:t>complementarismo</a:t>
            </a:r>
            <a:r>
              <a:rPr lang="it-IT" sz="2400" dirty="0" smtClean="0"/>
              <a:t> non esclude nessun metodo, nessuna teoria valida, ma li coordina. </a:t>
            </a:r>
            <a:r>
              <a:rPr lang="it-IT" sz="2400" b="1" i="1" u="sng" dirty="0" smtClean="0">
                <a:solidFill>
                  <a:srgbClr val="C00000"/>
                </a:solidFill>
              </a:rPr>
              <a:t>I due discorsi, sia quello della psicoanalisi che dell’antropologia sono quindi complementari.</a:t>
            </a:r>
          </a:p>
          <a:p>
            <a:pPr marL="0" indent="0" algn="just">
              <a:spcBef>
                <a:spcPts val="0"/>
              </a:spcBef>
              <a:buNone/>
            </a:pPr>
            <a:endParaRPr lang="it-IT"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idx="1"/>
          </p:nvPr>
        </p:nvSpPr>
        <p:spPr>
          <a:xfrm>
            <a:off x="457200" y="188640"/>
            <a:ext cx="8229600" cy="6669360"/>
          </a:xfrm>
        </p:spPr>
        <p:txBody>
          <a:bodyPr>
            <a:normAutofit lnSpcReduction="10000"/>
          </a:bodyPr>
          <a:lstStyle/>
          <a:p>
            <a:pPr marL="0" indent="0" algn="ctr">
              <a:spcBef>
                <a:spcPts val="0"/>
              </a:spcBef>
              <a:spcAft>
                <a:spcPts val="1200"/>
              </a:spcAft>
              <a:buNone/>
            </a:pPr>
            <a:r>
              <a:rPr lang="it-IT" sz="2700" b="1" dirty="0" smtClean="0"/>
              <a:t>Il quadro delle interazioni in situazione </a:t>
            </a:r>
            <a:r>
              <a:rPr lang="it-IT" sz="2700" b="1" dirty="0" err="1" smtClean="0"/>
              <a:t>etnopsichiatrica</a:t>
            </a:r>
            <a:endParaRPr lang="it-IT" sz="2700" b="1" dirty="0" smtClean="0"/>
          </a:p>
          <a:p>
            <a:pPr marL="0" indent="0" algn="just">
              <a:spcBef>
                <a:spcPts val="0"/>
              </a:spcBef>
              <a:buNone/>
            </a:pPr>
            <a:r>
              <a:rPr lang="it-IT" sz="2400" dirty="0" smtClean="0"/>
              <a:t>M. R. Moro propone tre parametri del quadro delle interazioni madre-bambino:</a:t>
            </a:r>
          </a:p>
          <a:p>
            <a:pPr marL="0" indent="0" algn="just">
              <a:spcBef>
                <a:spcPts val="0"/>
              </a:spcBef>
            </a:pPr>
            <a:r>
              <a:rPr lang="it-IT" sz="2400" dirty="0" smtClean="0"/>
              <a:t>le rappresentazioni ontologiche del bambino</a:t>
            </a:r>
          </a:p>
          <a:p>
            <a:pPr marL="0" indent="0" algn="just">
              <a:spcBef>
                <a:spcPts val="0"/>
              </a:spcBef>
            </a:pPr>
            <a:r>
              <a:rPr lang="it-IT" sz="2400" dirty="0" smtClean="0"/>
              <a:t>le teorie eziologiche inferite in caso di disfunzioni</a:t>
            </a:r>
          </a:p>
          <a:p>
            <a:pPr marL="0" indent="0" algn="just">
              <a:spcBef>
                <a:spcPts val="0"/>
              </a:spcBef>
            </a:pPr>
            <a:r>
              <a:rPr lang="it-IT" sz="2400" dirty="0" smtClean="0"/>
              <a:t>le terapie tradizionali prescritte in caso di disordini.</a:t>
            </a:r>
          </a:p>
          <a:p>
            <a:pPr marL="0" indent="0" algn="just">
              <a:spcBef>
                <a:spcPts val="0"/>
              </a:spcBef>
              <a:buNone/>
            </a:pPr>
            <a:endParaRPr lang="it-IT" sz="2400" dirty="0" smtClean="0"/>
          </a:p>
          <a:p>
            <a:pPr marL="0" indent="0" algn="just">
              <a:spcBef>
                <a:spcPts val="0"/>
              </a:spcBef>
              <a:spcAft>
                <a:spcPts val="1200"/>
              </a:spcAft>
              <a:buNone/>
            </a:pPr>
            <a:r>
              <a:rPr lang="it-IT" sz="2400" b="1" i="1" dirty="0" smtClean="0"/>
              <a:t>Questi parametri diventano evidenti se è presente una disfunzione della relazione genitori-bambino e i genitori vengono a consultare un terapeuta di una cultura diversa dalla loro.</a:t>
            </a:r>
          </a:p>
          <a:p>
            <a:pPr marL="0" indent="0" algn="just">
              <a:spcBef>
                <a:spcPts val="0"/>
              </a:spcBef>
              <a:buNone/>
            </a:pPr>
            <a:r>
              <a:rPr lang="it-IT" sz="2400" b="1" i="1" dirty="0" smtClean="0">
                <a:solidFill>
                  <a:srgbClr val="C00000"/>
                </a:solidFill>
              </a:rPr>
              <a:t>La ricerca consisterà nell’esplorare questi elementi nell’analisi delle interazioni, delle terapie madre-bambino e </a:t>
            </a:r>
            <a:r>
              <a:rPr lang="it-IT" sz="2400" b="1" i="1" u="sng" dirty="0" smtClean="0">
                <a:solidFill>
                  <a:srgbClr val="C00000"/>
                </a:solidFill>
              </a:rPr>
              <a:t>nel provarli introducendoli nelle nostre strategie terapeutiche per valutarne l’impatto terapeutico.</a:t>
            </a:r>
            <a:endParaRPr lang="it-IT" sz="2400" u="sng" dirty="0" smtClean="0">
              <a:solidFill>
                <a:srgbClr val="C00000"/>
              </a:solidFill>
            </a:endParaRPr>
          </a:p>
          <a:p>
            <a:pPr marL="0" indent="0" algn="just">
              <a:spcBef>
                <a:spcPts val="0"/>
              </a:spcBef>
              <a:buNone/>
            </a:pPr>
            <a:r>
              <a:rPr lang="it-IT" sz="2400" dirty="0" smtClean="0"/>
              <a:t>Questi elementi si aggiungerebbero a quelli classicamente utilizzati per descrivere un’interazione madre bambino (livello comportamentale, affettivo e </a:t>
            </a:r>
            <a:r>
              <a:rPr lang="it-IT" sz="2400" dirty="0" err="1" smtClean="0"/>
              <a:t>fantasmatico</a:t>
            </a:r>
            <a:r>
              <a:rPr lang="it-IT" sz="2400"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6381328"/>
          </a:xfrm>
        </p:spPr>
        <p:txBody>
          <a:bodyPr>
            <a:normAutofit/>
          </a:bodyPr>
          <a:lstStyle/>
          <a:p>
            <a:pPr marL="0" indent="0" algn="ctr">
              <a:spcBef>
                <a:spcPts val="0"/>
              </a:spcBef>
              <a:spcAft>
                <a:spcPts val="1800"/>
              </a:spcAft>
              <a:buNone/>
            </a:pPr>
            <a:r>
              <a:rPr lang="it-IT" sz="2400" b="1" dirty="0" smtClean="0"/>
              <a:t>LE TECNICHE UTILIZZATE</a:t>
            </a:r>
          </a:p>
          <a:p>
            <a:pPr marL="0" indent="0" algn="just">
              <a:spcBef>
                <a:spcPts val="0"/>
              </a:spcBef>
              <a:spcAft>
                <a:spcPts val="600"/>
              </a:spcAft>
              <a:buNone/>
            </a:pPr>
            <a:r>
              <a:rPr lang="it-IT" sz="2400" b="1" dirty="0" smtClean="0"/>
              <a:t>La raccolta dei dati</a:t>
            </a:r>
          </a:p>
          <a:p>
            <a:pPr marL="0" indent="0" algn="just">
              <a:spcBef>
                <a:spcPts val="0"/>
              </a:spcBef>
              <a:buNone/>
            </a:pPr>
            <a:r>
              <a:rPr lang="it-IT" sz="2400" dirty="0" smtClean="0"/>
              <a:t>I colloqui fatti nel dispositivo </a:t>
            </a:r>
            <a:r>
              <a:rPr lang="it-IT" sz="2400" dirty="0" err="1" smtClean="0"/>
              <a:t>etnopsichiatrico</a:t>
            </a:r>
            <a:r>
              <a:rPr lang="it-IT" sz="2400" dirty="0" smtClean="0"/>
              <a:t> sono registrati in videografia e poi trascritti in </a:t>
            </a:r>
            <a:r>
              <a:rPr lang="it-IT" sz="2400" dirty="0" err="1" smtClean="0"/>
              <a:t>extenso</a:t>
            </a:r>
            <a:r>
              <a:rPr lang="it-IT" sz="2400" dirty="0" smtClean="0"/>
              <a:t>. Non tutti i colloqui possono essere registrati, per questo una stagista del consultorio annota il colloquio nel modo più fedele possibile e dopo la seduta annota le discussioni del gruppo. </a:t>
            </a:r>
          </a:p>
          <a:p>
            <a:pPr marL="0" indent="0" algn="just">
              <a:spcBef>
                <a:spcPts val="0"/>
              </a:spcBef>
              <a:buNone/>
            </a:pPr>
            <a:endParaRPr lang="it-IT" sz="2400" dirty="0" smtClean="0"/>
          </a:p>
          <a:p>
            <a:pPr marL="0" indent="0" algn="just">
              <a:spcBef>
                <a:spcPts val="0"/>
              </a:spcBef>
              <a:spcAft>
                <a:spcPts val="600"/>
              </a:spcAft>
              <a:buNone/>
            </a:pPr>
            <a:r>
              <a:rPr lang="it-IT" sz="2400" b="1" dirty="0" smtClean="0"/>
              <a:t>L’analisi dei dati</a:t>
            </a:r>
            <a:endParaRPr lang="it-IT" sz="2400" dirty="0" smtClean="0"/>
          </a:p>
          <a:p>
            <a:pPr marL="0" indent="0" algn="just">
              <a:spcBef>
                <a:spcPts val="0"/>
              </a:spcBef>
              <a:buNone/>
            </a:pPr>
            <a:r>
              <a:rPr lang="it-IT" sz="2400" dirty="0" smtClean="0"/>
              <a:t>Questo studio verrà condotto secondo due assi:</a:t>
            </a:r>
          </a:p>
          <a:p>
            <a:pPr marL="0" indent="0" algn="just">
              <a:spcBef>
                <a:spcPts val="0"/>
              </a:spcBef>
              <a:buNone/>
            </a:pPr>
            <a:r>
              <a:rPr lang="it-IT" sz="2400" b="1" dirty="0" smtClean="0"/>
              <a:t>1)</a:t>
            </a:r>
            <a:r>
              <a:rPr lang="it-IT" sz="2400" dirty="0" smtClean="0"/>
              <a:t> valutazione della situazione iniziale, delle sue modificazioni, della situazione finale</a:t>
            </a:r>
          </a:p>
          <a:p>
            <a:pPr marL="0" indent="0" algn="just">
              <a:spcBef>
                <a:spcPts val="0"/>
              </a:spcBef>
              <a:buNone/>
            </a:pPr>
            <a:r>
              <a:rPr lang="it-IT" sz="2400" b="1" dirty="0" smtClean="0"/>
              <a:t>2)</a:t>
            </a:r>
            <a:r>
              <a:rPr lang="it-IT" sz="2400" dirty="0" smtClean="0"/>
              <a:t> studio sintetico.</a:t>
            </a:r>
          </a:p>
          <a:p>
            <a:pPr marL="0" indent="0" algn="just">
              <a:spcBef>
                <a:spcPts val="0"/>
              </a:spcBef>
              <a:buNone/>
            </a:pPr>
            <a:endParaRPr lang="it-IT"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525344"/>
          </a:xfrm>
        </p:spPr>
        <p:txBody>
          <a:bodyPr>
            <a:normAutofit/>
          </a:bodyPr>
          <a:lstStyle/>
          <a:p>
            <a:pPr marL="0" indent="0" algn="ctr">
              <a:spcBef>
                <a:spcPts val="0"/>
              </a:spcBef>
              <a:spcAft>
                <a:spcPts val="600"/>
              </a:spcAft>
              <a:buNone/>
            </a:pPr>
            <a:r>
              <a:rPr lang="it-IT" sz="2300" b="1" dirty="0" smtClean="0"/>
              <a:t>1) VALUTAZIONE DELLA SITUAZIONE INIZIALE E DELLE SUE MODIFICAZIONI</a:t>
            </a:r>
          </a:p>
          <a:p>
            <a:pPr marL="0" indent="0" algn="just">
              <a:spcBef>
                <a:spcPts val="0"/>
              </a:spcBef>
              <a:buNone/>
            </a:pPr>
            <a:r>
              <a:rPr lang="it-IT" sz="2400" dirty="0" smtClean="0"/>
              <a:t>M. R. Moro valuta diversi indici: i sintomi, il comportamento e gli stati affettivi del bambino, i sintomi della madre, del padre, le interazioni madre-bambino e padre-bambino, i criteri di acculturazione, le rappresentazioni materne, gli atti del terapeuta e le loro conseguenze.</a:t>
            </a:r>
          </a:p>
          <a:p>
            <a:pPr marL="0" indent="0" algn="just">
              <a:spcBef>
                <a:spcPts val="0"/>
              </a:spcBef>
              <a:buNone/>
            </a:pPr>
            <a:endParaRPr lang="it-IT" sz="2400" b="1" dirty="0" smtClean="0"/>
          </a:p>
          <a:p>
            <a:pPr marL="0" indent="0" algn="just">
              <a:spcBef>
                <a:spcPts val="0"/>
              </a:spcBef>
              <a:buNone/>
            </a:pPr>
            <a:r>
              <a:rPr lang="it-IT" sz="2500" b="1" dirty="0" smtClean="0"/>
              <a:t>Valutazione degli stati affettivi del bambino</a:t>
            </a:r>
          </a:p>
          <a:p>
            <a:pPr marL="0" indent="0" algn="just">
              <a:spcBef>
                <a:spcPts val="0"/>
              </a:spcBef>
              <a:buNone/>
            </a:pPr>
            <a:r>
              <a:rPr lang="it-IT" sz="2400" u="sng" dirty="0" smtClean="0"/>
              <a:t>Gli stati affettivi</a:t>
            </a:r>
            <a:r>
              <a:rPr lang="it-IT" sz="2400" dirty="0" smtClean="0"/>
              <a:t>: M. R. Moro, partendo dal profilo Kia, modifica tele strumento per costruire una nuova guida di valutazione che</a:t>
            </a:r>
            <a:r>
              <a:rPr lang="it-IT" sz="2400" b="1" dirty="0" smtClean="0"/>
              <a:t> </a:t>
            </a:r>
            <a:r>
              <a:rPr lang="it-IT" sz="2400" b="1" i="1" dirty="0" smtClean="0"/>
              <a:t>cerca di individuare certi indici comportamentali che permettono di dedurre degli stati affettivi del bambino a partire dall’osservazione. Questa guida comporta nove categorie: gioia, tristezza, collera, paura, disgusto, angoscia, aggressione, rifiuto, “regressione”.</a:t>
            </a:r>
            <a:endParaRPr lang="it-IT" sz="2400" b="1"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620688"/>
            <a:ext cx="8229600" cy="6669360"/>
          </a:xfrm>
        </p:spPr>
        <p:txBody>
          <a:bodyPr>
            <a:normAutofit/>
          </a:bodyPr>
          <a:lstStyle/>
          <a:p>
            <a:pPr marL="0" indent="0" algn="ctr">
              <a:spcBef>
                <a:spcPts val="0"/>
              </a:spcBef>
              <a:spcAft>
                <a:spcPts val="1200"/>
              </a:spcAft>
              <a:buNone/>
            </a:pPr>
            <a:r>
              <a:rPr lang="it-IT" sz="2800" b="1" dirty="0" smtClean="0"/>
              <a:t>Metodo che guida osservazione delle interazioni madre-bambino (Moro)</a:t>
            </a:r>
            <a:endParaRPr lang="it-IT" sz="2300" dirty="0" smtClean="0"/>
          </a:p>
          <a:p>
            <a:pPr marL="0" indent="0" algn="just">
              <a:spcBef>
                <a:spcPts val="0"/>
              </a:spcBef>
              <a:buNone/>
            </a:pPr>
            <a:r>
              <a:rPr lang="it-IT" sz="2300" dirty="0" smtClean="0"/>
              <a:t>M. R. Moro valuta in maniera qualitativa tenendo in considerazione l’origine culturale della madre e la situazione migratoria.</a:t>
            </a:r>
          </a:p>
          <a:p>
            <a:pPr marL="0" indent="0" algn="just">
              <a:spcBef>
                <a:spcPts val="0"/>
              </a:spcBef>
              <a:buNone/>
            </a:pPr>
            <a:r>
              <a:rPr lang="it-IT" sz="2300" dirty="0" smtClean="0"/>
              <a:t>L’analisi viene quindi fatta secondo due direzioni: </a:t>
            </a:r>
            <a:r>
              <a:rPr lang="it-IT" sz="2300" b="1" i="1" dirty="0" smtClean="0"/>
              <a:t>atti dei genitori e del bambino </a:t>
            </a:r>
            <a:r>
              <a:rPr lang="it-IT" sz="2300" dirty="0" smtClean="0"/>
              <a:t>e </a:t>
            </a:r>
            <a:r>
              <a:rPr lang="it-IT" sz="2300" b="1" i="1" dirty="0" smtClean="0"/>
              <a:t>discorsi dei genitori</a:t>
            </a:r>
            <a:r>
              <a:rPr lang="it-IT" sz="2300" dirty="0" smtClean="0"/>
              <a:t>.</a:t>
            </a:r>
          </a:p>
          <a:p>
            <a:pPr marL="0" indent="0" algn="just">
              <a:spcBef>
                <a:spcPts val="0"/>
              </a:spcBef>
              <a:buNone/>
            </a:pPr>
            <a:r>
              <a:rPr lang="it-IT" sz="2300" dirty="0" smtClean="0"/>
              <a:t>La guida di valutazione mira a raccogliere delle informazioni secondo otto assi, durante il colloquio e nel corso della terapia.</a:t>
            </a:r>
          </a:p>
          <a:p>
            <a:pPr marL="0" indent="0" algn="just">
              <a:spcBef>
                <a:spcPts val="0"/>
              </a:spcBef>
              <a:buNone/>
            </a:pPr>
            <a:r>
              <a:rPr lang="it-IT" sz="2300" dirty="0" smtClean="0"/>
              <a:t>È necessaria la definizione di alcuni indici che permettono di contestualizzare dei dati: </a:t>
            </a:r>
            <a:r>
              <a:rPr lang="it-IT" sz="2300" b="1" i="1" dirty="0" smtClean="0"/>
              <a:t>il livello di acculturazione della famiglia.</a:t>
            </a:r>
            <a:endParaRPr lang="it-IT" sz="2300"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6597352"/>
          </a:xfrm>
        </p:spPr>
        <p:txBody>
          <a:bodyPr>
            <a:normAutofit fontScale="92500" lnSpcReduction="10000"/>
          </a:bodyPr>
          <a:lstStyle/>
          <a:p>
            <a:pPr marL="0" algn="just">
              <a:spcBef>
                <a:spcPts val="0"/>
              </a:spcBef>
              <a:buNone/>
            </a:pPr>
            <a:r>
              <a:rPr lang="it-IT" sz="2400" dirty="0" smtClean="0"/>
              <a:t>Il volume </a:t>
            </a:r>
            <a:r>
              <a:rPr lang="it-IT" sz="2400" b="1" i="1" dirty="0" smtClean="0"/>
              <a:t>“Genitori in esilio. Psicopatologia e migrazioni”</a:t>
            </a:r>
            <a:r>
              <a:rPr lang="it-IT" sz="2400" dirty="0" smtClean="0"/>
              <a:t> è il risultato di un lavoro di ricerca esplorativa effettuato da Marie Rose Moro e riporta il suo lavoro quotidiano presso un Consultorio situato nelle periferie straziate della regione parigina.</a:t>
            </a:r>
          </a:p>
          <a:p>
            <a:pPr marL="0" algn="just">
              <a:spcBef>
                <a:spcPts val="0"/>
              </a:spcBef>
              <a:buNone/>
            </a:pPr>
            <a:r>
              <a:rPr lang="it-IT" sz="2400" dirty="0" smtClean="0"/>
              <a:t>Le famiglie che si rivolgono </a:t>
            </a:r>
            <a:r>
              <a:rPr lang="it-IT" sz="2400" smtClean="0"/>
              <a:t>al </a:t>
            </a:r>
            <a:r>
              <a:rPr lang="it-IT" sz="2400" smtClean="0"/>
              <a:t>Servizio </a:t>
            </a:r>
            <a:r>
              <a:rPr lang="it-IT" sz="2400" dirty="0" smtClean="0"/>
              <a:t>provengono dal </a:t>
            </a:r>
            <a:r>
              <a:rPr lang="it-IT" sz="2400" dirty="0" err="1" smtClean="0"/>
              <a:t>Maghreb</a:t>
            </a:r>
            <a:r>
              <a:rPr lang="it-IT" sz="2400" dirty="0" smtClean="0"/>
              <a:t>, dall’Africa Nera, dall’Asia, dal Pakistan, migrate per vari motivi.</a:t>
            </a:r>
          </a:p>
          <a:p>
            <a:pPr marL="0" algn="just">
              <a:spcBef>
                <a:spcPts val="0"/>
              </a:spcBef>
              <a:buNone/>
            </a:pPr>
            <a:r>
              <a:rPr lang="it-IT" sz="2400" dirty="0" smtClean="0"/>
              <a:t>Al dolore dell’esilio si aggiungono i traumi anteriori al viaggio, le difficoltà economiche, linguistiche, l’esclusione sociale e una sofferenza psichica. </a:t>
            </a:r>
          </a:p>
          <a:p>
            <a:pPr marL="0" algn="just">
              <a:spcBef>
                <a:spcPts val="0"/>
              </a:spcBef>
              <a:buNone/>
            </a:pPr>
            <a:r>
              <a:rPr lang="it-IT" sz="2400" dirty="0" smtClean="0"/>
              <a:t>A rivolgersi sono i genitori, sia per loro stessi che per i figli che presentavano una </a:t>
            </a:r>
            <a:r>
              <a:rPr lang="it-IT" sz="2400" b="1" u="sng" dirty="0" smtClean="0"/>
              <a:t>vulnerabilità psicologica specifica</a:t>
            </a:r>
            <a:r>
              <a:rPr lang="it-IT" sz="2400" dirty="0" smtClean="0"/>
              <a:t>, tanto sul piano psicopatologico che cognitivo.</a:t>
            </a:r>
          </a:p>
          <a:p>
            <a:pPr marL="0" algn="just">
              <a:spcBef>
                <a:spcPts val="0"/>
              </a:spcBef>
              <a:buNone/>
            </a:pPr>
            <a:endParaRPr lang="it-IT" sz="2400" dirty="0" smtClean="0"/>
          </a:p>
          <a:p>
            <a:pPr marL="0" algn="just">
              <a:spcBef>
                <a:spcPts val="0"/>
              </a:spcBef>
              <a:buNone/>
            </a:pPr>
            <a:r>
              <a:rPr lang="it-IT" sz="2400" b="1" u="sng" dirty="0" smtClean="0">
                <a:solidFill>
                  <a:srgbClr val="FF0000"/>
                </a:solidFill>
              </a:rPr>
              <a:t>L’ipotesi formulata:</a:t>
            </a:r>
            <a:r>
              <a:rPr lang="it-IT" sz="2400" dirty="0" smtClean="0"/>
              <a:t> </a:t>
            </a:r>
            <a:r>
              <a:rPr lang="it-IT" sz="2400" i="1" dirty="0" smtClean="0"/>
              <a:t>la </a:t>
            </a:r>
            <a:r>
              <a:rPr lang="it-IT" sz="2400" b="1" i="1" u="sng" dirty="0" smtClean="0"/>
              <a:t>vulnerabilità</a:t>
            </a:r>
            <a:r>
              <a:rPr lang="it-IT" sz="2400" i="1" dirty="0" smtClean="0"/>
              <a:t> è legata alla scissione sulla quale i bambini si strutturano: il mondo interiore, legato all’affettività e all’universo culturale dei genitori; e il mondo esterno, della scuola, dei media, retto dalle regole di qui.</a:t>
            </a:r>
          </a:p>
          <a:p>
            <a:pPr marL="0" algn="just">
              <a:spcBef>
                <a:spcPts val="0"/>
              </a:spcBef>
              <a:buNone/>
            </a:pPr>
            <a:endParaRPr lang="it-IT" sz="2400" dirty="0" smtClean="0"/>
          </a:p>
          <a:p>
            <a:pPr marL="0" algn="just">
              <a:spcBef>
                <a:spcPts val="0"/>
              </a:spcBef>
              <a:buNone/>
            </a:pPr>
            <a:r>
              <a:rPr lang="it-IT" sz="2400" dirty="0" smtClean="0"/>
              <a:t>Questi bambini sono sottoposti alla dissociazione tra filiazione (trasmissione da parte dei padri) e affiliazione (appartenenza al gruppo).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6669360"/>
          </a:xfrm>
        </p:spPr>
        <p:txBody>
          <a:bodyPr>
            <a:normAutofit fontScale="92500" lnSpcReduction="10000"/>
          </a:bodyPr>
          <a:lstStyle/>
          <a:p>
            <a:pPr marL="0" indent="0" algn="ctr">
              <a:spcBef>
                <a:spcPts val="0"/>
              </a:spcBef>
              <a:spcAft>
                <a:spcPts val="1200"/>
              </a:spcAft>
              <a:buNone/>
            </a:pPr>
            <a:r>
              <a:rPr lang="it-IT" sz="2400" b="1" dirty="0" smtClean="0"/>
              <a:t>VALUTAZIONE </a:t>
            </a:r>
            <a:r>
              <a:rPr lang="it-IT" sz="2400" b="1" dirty="0" err="1" smtClean="0"/>
              <a:t>DI</a:t>
            </a:r>
            <a:r>
              <a:rPr lang="it-IT" sz="2400" b="1" dirty="0" smtClean="0"/>
              <a:t> ALCUNI CRITERI </a:t>
            </a:r>
            <a:r>
              <a:rPr lang="it-IT" sz="2400" b="1" dirty="0" err="1" smtClean="0"/>
              <a:t>DI</a:t>
            </a:r>
            <a:r>
              <a:rPr lang="it-IT" sz="2400" b="1" dirty="0" smtClean="0"/>
              <a:t> ACCULTURAZIONE</a:t>
            </a:r>
            <a:endParaRPr lang="it-IT" sz="2400" dirty="0" smtClean="0"/>
          </a:p>
          <a:p>
            <a:pPr marL="0" indent="0" algn="just">
              <a:spcBef>
                <a:spcPts val="0"/>
              </a:spcBef>
              <a:buNone/>
            </a:pPr>
            <a:r>
              <a:rPr lang="it-IT" sz="2400" b="1" dirty="0" smtClean="0"/>
              <a:t>Analisi delle sequenze degli scambi verbali</a:t>
            </a:r>
          </a:p>
          <a:p>
            <a:pPr marL="457200" indent="-457200" algn="just">
              <a:spcBef>
                <a:spcPts val="0"/>
              </a:spcBef>
              <a:buAutoNum type="arabicParenR"/>
            </a:pPr>
            <a:r>
              <a:rPr lang="it-IT" sz="2400" i="1" u="sng" dirty="0" smtClean="0"/>
              <a:t>Gli studi di discorso e i processi all’opera</a:t>
            </a:r>
            <a:r>
              <a:rPr lang="it-IT" sz="2400" i="1" dirty="0" smtClean="0"/>
              <a:t>. </a:t>
            </a:r>
            <a:r>
              <a:rPr lang="it-IT" sz="2400" dirty="0" smtClean="0"/>
              <a:t>Si rilevano le forme discorsive di ciò che viene detto al paziente e la loro evoluzione nel corso dei colloqui. L’</a:t>
            </a:r>
            <a:r>
              <a:rPr lang="it-IT" sz="2400" dirty="0" err="1" smtClean="0"/>
              <a:t>etnopsichiatrica</a:t>
            </a:r>
            <a:r>
              <a:rPr lang="it-IT" sz="2400" dirty="0" smtClean="0"/>
              <a:t> ammette 5 forme stilistiche reperibili:</a:t>
            </a:r>
          </a:p>
          <a:p>
            <a:pPr marL="457200" indent="-457200" algn="just">
              <a:spcBef>
                <a:spcPts val="0"/>
              </a:spcBef>
              <a:buFontTx/>
              <a:buChar char="-"/>
            </a:pPr>
            <a:r>
              <a:rPr lang="it-IT" sz="2400" dirty="0" smtClean="0"/>
              <a:t>lo stile familiare</a:t>
            </a:r>
          </a:p>
          <a:p>
            <a:pPr marL="457200" indent="-457200" algn="just">
              <a:spcBef>
                <a:spcPts val="0"/>
              </a:spcBef>
              <a:buFontTx/>
              <a:buChar char="-"/>
            </a:pPr>
            <a:r>
              <a:rPr lang="it-IT" sz="2400" dirty="0" smtClean="0"/>
              <a:t>lo stile narrativo con cui sono </a:t>
            </a:r>
            <a:r>
              <a:rPr lang="it-IT" sz="2400" dirty="0" err="1" smtClean="0"/>
              <a:t>riferi</a:t>
            </a:r>
            <a:r>
              <a:rPr lang="it-IT" sz="2400" dirty="0" smtClean="0"/>
              <a:t> gli avvenimenti</a:t>
            </a:r>
          </a:p>
          <a:p>
            <a:pPr marL="457200" indent="-457200" algn="just">
              <a:spcBef>
                <a:spcPts val="0"/>
              </a:spcBef>
              <a:buFontTx/>
              <a:buChar char="-"/>
            </a:pPr>
            <a:r>
              <a:rPr lang="it-IT" sz="2400" dirty="0" smtClean="0"/>
              <a:t>il metalinguaggio</a:t>
            </a:r>
          </a:p>
          <a:p>
            <a:pPr marL="457200" indent="-457200" algn="just">
              <a:spcBef>
                <a:spcPts val="0"/>
              </a:spcBef>
              <a:buFontTx/>
              <a:buChar char="-"/>
            </a:pPr>
            <a:r>
              <a:rPr lang="it-IT" sz="2400" dirty="0" smtClean="0"/>
              <a:t>lo stile culturale, modi di dire, proverbi</a:t>
            </a:r>
          </a:p>
          <a:p>
            <a:pPr marL="457200" indent="-457200" algn="just">
              <a:spcBef>
                <a:spcPts val="0"/>
              </a:spcBef>
              <a:buFontTx/>
              <a:buChar char="-"/>
            </a:pPr>
            <a:r>
              <a:rPr lang="it-IT" sz="2400" dirty="0" smtClean="0"/>
              <a:t>Indici evolutivi della psicoterapia: fluidità del discorso; attivazione di processi di legame (discorso associativo)</a:t>
            </a:r>
          </a:p>
          <a:p>
            <a:pPr marL="0" indent="0" algn="just">
              <a:spcBef>
                <a:spcPts val="0"/>
              </a:spcBef>
              <a:buNone/>
            </a:pPr>
            <a:endParaRPr lang="it-IT" sz="2400" dirty="0" smtClean="0"/>
          </a:p>
          <a:p>
            <a:pPr marL="457200" indent="-457200" algn="just">
              <a:spcBef>
                <a:spcPts val="0"/>
              </a:spcBef>
              <a:buAutoNum type="arabicParenR" startAt="2"/>
            </a:pPr>
            <a:r>
              <a:rPr lang="it-IT" sz="2400" i="1" u="sng" dirty="0" smtClean="0"/>
              <a:t>Temi del discorso</a:t>
            </a:r>
            <a:r>
              <a:rPr lang="it-IT" sz="2400" i="1" dirty="0" smtClean="0"/>
              <a:t>. </a:t>
            </a:r>
            <a:r>
              <a:rPr lang="it-IT" sz="2400" dirty="0" smtClean="0"/>
              <a:t>L’analisi tematica è fatta a partire dalle cose dette dai genitori. Vengono analizzati: </a:t>
            </a:r>
          </a:p>
          <a:p>
            <a:pPr marL="457200" indent="-457200" algn="just">
              <a:spcBef>
                <a:spcPts val="0"/>
              </a:spcBef>
              <a:buFontTx/>
              <a:buChar char="-"/>
            </a:pPr>
            <a:r>
              <a:rPr lang="it-IT" sz="2400" dirty="0" smtClean="0"/>
              <a:t>i contenuti (</a:t>
            </a:r>
            <a:r>
              <a:rPr lang="it-IT" sz="2400" dirty="0" err="1" smtClean="0"/>
              <a:t>idiosincronici</a:t>
            </a:r>
            <a:r>
              <a:rPr lang="it-IT" sz="2400" dirty="0" smtClean="0"/>
              <a:t> o culturali)</a:t>
            </a:r>
          </a:p>
          <a:p>
            <a:pPr marL="457200" indent="-457200" algn="just">
              <a:spcBef>
                <a:spcPts val="0"/>
              </a:spcBef>
              <a:buFontTx/>
              <a:buChar char="-"/>
            </a:pPr>
            <a:r>
              <a:rPr lang="it-IT" sz="2400" dirty="0" smtClean="0"/>
              <a:t>la loro gerarchizzazione e le logiche dei loro collegamenti</a:t>
            </a:r>
          </a:p>
          <a:p>
            <a:pPr marL="457200" indent="-457200" algn="just">
              <a:spcBef>
                <a:spcPts val="0"/>
              </a:spcBef>
              <a:buFontTx/>
              <a:buChar char="-"/>
            </a:pPr>
            <a:r>
              <a:rPr lang="it-IT" sz="2400" dirty="0" smtClean="0"/>
              <a:t>Le modalità di occorrenza</a:t>
            </a:r>
          </a:p>
          <a:p>
            <a:pPr marL="0" indent="0" algn="just">
              <a:spcBef>
                <a:spcPts val="0"/>
              </a:spcBef>
              <a:buNone/>
            </a:pPr>
            <a:r>
              <a:rPr lang="it-IT" sz="2400" dirty="0" smtClean="0"/>
              <a:t>Questa prima analisi generale permette poi di centrare il lavoro sulle </a:t>
            </a:r>
            <a:r>
              <a:rPr lang="it-IT" sz="2400" b="1" i="1" dirty="0" smtClean="0"/>
              <a:t>rappresentazioni dei genitori.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0"/>
            <a:ext cx="8229600" cy="7317432"/>
          </a:xfrm>
        </p:spPr>
        <p:txBody>
          <a:bodyPr>
            <a:normAutofit/>
          </a:bodyPr>
          <a:lstStyle/>
          <a:p>
            <a:pPr marL="0" indent="0" algn="ctr">
              <a:spcBef>
                <a:spcPts val="0"/>
              </a:spcBef>
              <a:buNone/>
            </a:pPr>
            <a:r>
              <a:rPr lang="it-IT" sz="3100" b="1" dirty="0" smtClean="0"/>
              <a:t>Le rappresentazioni materne</a:t>
            </a:r>
          </a:p>
          <a:p>
            <a:pPr marL="0" indent="0" algn="just">
              <a:spcBef>
                <a:spcPts val="0"/>
              </a:spcBef>
              <a:buNone/>
            </a:pPr>
            <a:r>
              <a:rPr lang="it-IT" sz="1800" dirty="0" smtClean="0"/>
              <a:t>Designano le rappresentazioni che la madre ha del bambino.</a:t>
            </a:r>
          </a:p>
          <a:p>
            <a:pPr marL="0" indent="0" algn="just">
              <a:spcBef>
                <a:spcPts val="0"/>
              </a:spcBef>
              <a:buNone/>
            </a:pPr>
            <a:r>
              <a:rPr lang="it-IT" sz="1800" dirty="0" smtClean="0"/>
              <a:t>L’obiettivo è: </a:t>
            </a:r>
          </a:p>
          <a:p>
            <a:pPr marL="457200" indent="-457200" algn="just">
              <a:spcBef>
                <a:spcPts val="0"/>
              </a:spcBef>
              <a:buAutoNum type="arabicParenR"/>
            </a:pPr>
            <a:r>
              <a:rPr lang="it-IT" sz="1800" dirty="0" smtClean="0"/>
              <a:t>Fare una scelta degli aspetti di relazione che permettono di misurare meglio il cambiamento intrapsichico su un periodo di tempo relativamente breve;</a:t>
            </a:r>
          </a:p>
          <a:p>
            <a:pPr marL="457200" indent="-457200" algn="just">
              <a:spcBef>
                <a:spcPts val="0"/>
              </a:spcBef>
              <a:spcAft>
                <a:spcPts val="1200"/>
              </a:spcAft>
              <a:buAutoNum type="arabicParenR"/>
            </a:pPr>
            <a:r>
              <a:rPr lang="it-IT" sz="1800" dirty="0" smtClean="0"/>
              <a:t>Accedere alle rappresentazioni culturali della madre.</a:t>
            </a:r>
          </a:p>
          <a:p>
            <a:pPr marL="0" indent="0" algn="just">
              <a:spcBef>
                <a:spcPts val="0"/>
              </a:spcBef>
              <a:buNone/>
            </a:pPr>
            <a:r>
              <a:rPr lang="it-IT" sz="1800" dirty="0" smtClean="0"/>
              <a:t>Le rappresentazioni vengono analizzate in maniera tematica.</a:t>
            </a:r>
          </a:p>
          <a:p>
            <a:pPr marL="457200" indent="-457200" algn="just">
              <a:spcBef>
                <a:spcPts val="0"/>
              </a:spcBef>
              <a:buAutoNum type="arabicParenR"/>
            </a:pPr>
            <a:r>
              <a:rPr lang="it-IT" sz="1800" b="1" i="1" dirty="0" smtClean="0"/>
              <a:t>I contenuti </a:t>
            </a:r>
            <a:r>
              <a:rPr lang="it-IT" sz="1800" b="1" i="1" dirty="0" err="1" smtClean="0"/>
              <a:t>idiosincrasici</a:t>
            </a:r>
            <a:r>
              <a:rPr lang="it-IT" sz="1800" i="1" dirty="0" smtClean="0"/>
              <a:t>.</a:t>
            </a:r>
            <a:r>
              <a:rPr lang="it-IT" sz="1800" dirty="0" smtClean="0"/>
              <a:t> Si cercano i temi individuali: difficoltà a occuparsi del bambino, dubbi sulle proprie capacità di essere madre...</a:t>
            </a:r>
          </a:p>
          <a:p>
            <a:pPr marL="457200" indent="-457200" algn="just">
              <a:spcBef>
                <a:spcPts val="0"/>
              </a:spcBef>
              <a:buAutoNum type="arabicParenR"/>
            </a:pPr>
            <a:r>
              <a:rPr lang="it-IT" sz="1800" b="1" i="1" dirty="0" smtClean="0"/>
              <a:t>I contenuti culturali.</a:t>
            </a:r>
            <a:r>
              <a:rPr lang="it-IT" sz="1800" i="1" dirty="0" smtClean="0"/>
              <a:t> </a:t>
            </a:r>
            <a:r>
              <a:rPr lang="it-IT" sz="1800" dirty="0" smtClean="0"/>
              <a:t>I temi indagati sono:</a:t>
            </a:r>
          </a:p>
          <a:p>
            <a:pPr marL="457200" indent="-457200" algn="just">
              <a:spcBef>
                <a:spcPts val="0"/>
              </a:spcBef>
              <a:buFontTx/>
              <a:buChar char="-"/>
            </a:pPr>
            <a:r>
              <a:rPr lang="it-IT" sz="1800" dirty="0" smtClean="0"/>
              <a:t>Le rappresentazioni ontologiche</a:t>
            </a:r>
          </a:p>
          <a:p>
            <a:pPr marL="457200" indent="-457200" algn="just">
              <a:spcBef>
                <a:spcPts val="0"/>
              </a:spcBef>
              <a:buFontTx/>
              <a:buChar char="-"/>
            </a:pPr>
            <a:r>
              <a:rPr lang="it-IT" sz="1800" dirty="0" smtClean="0"/>
              <a:t>Le teorie eziologiche riguardo alle malattie del bambino e alle disfunzioni del rapporto madre-bambino.</a:t>
            </a:r>
          </a:p>
          <a:p>
            <a:pPr marL="457200" indent="-457200" algn="just">
              <a:spcBef>
                <a:spcPts val="0"/>
              </a:spcBef>
              <a:spcAft>
                <a:spcPts val="1200"/>
              </a:spcAft>
              <a:buFontTx/>
              <a:buChar char="-"/>
            </a:pPr>
            <a:r>
              <a:rPr lang="it-IT" sz="1800" dirty="0" smtClean="0"/>
              <a:t>Gli elementi di terapia tradizionale</a:t>
            </a:r>
            <a:endParaRPr lang="it-IT" sz="1800" b="1" i="1" dirty="0" smtClean="0"/>
          </a:p>
          <a:p>
            <a:pPr marL="0" indent="0" algn="just">
              <a:spcBef>
                <a:spcPts val="0"/>
              </a:spcBef>
              <a:buNone/>
            </a:pPr>
            <a:r>
              <a:rPr lang="it-IT" sz="1800" b="1" i="1" dirty="0" smtClean="0"/>
              <a:t>Le rappresentazioni appartengono quindi a due grandi categorie: idiosincratiche o culturali.</a:t>
            </a:r>
          </a:p>
          <a:p>
            <a:pPr marL="0" indent="0" algn="just">
              <a:spcBef>
                <a:spcPts val="0"/>
              </a:spcBef>
              <a:buNone/>
            </a:pPr>
            <a:r>
              <a:rPr lang="it-IT" sz="1800" dirty="0" smtClean="0"/>
              <a:t>Infine si valuta la consistenza di queste rappresentazioni, ovvero la coerenza logica fra più serie di rappresentazioni: le rappresentazioni materne nei loro reciproci rapporti (coerenza intrapsichica), le rappresentazioni materne in rapporto all’insieme delle rappresentazioni culturali  nell’universo culturale di referenza della madre (coerenza </a:t>
            </a:r>
            <a:r>
              <a:rPr lang="it-IT" sz="1800" dirty="0" err="1" smtClean="0"/>
              <a:t>intraculturale</a:t>
            </a:r>
            <a:r>
              <a:rPr lang="it-IT" sz="1800" dirty="0" smtClean="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0"/>
            <a:ext cx="8229600" cy="6724128"/>
          </a:xfrm>
        </p:spPr>
        <p:txBody>
          <a:bodyPr>
            <a:normAutofit fontScale="85000" lnSpcReduction="10000"/>
          </a:bodyPr>
          <a:lstStyle/>
          <a:p>
            <a:pPr marL="0" indent="0" algn="ctr">
              <a:spcBef>
                <a:spcPts val="0"/>
              </a:spcBef>
              <a:buNone/>
            </a:pPr>
            <a:endParaRPr lang="it-IT" sz="2400" dirty="0" smtClean="0">
              <a:solidFill>
                <a:srgbClr val="FF0000"/>
              </a:solidFill>
            </a:endParaRPr>
          </a:p>
          <a:p>
            <a:pPr marL="0" indent="0" algn="ctr">
              <a:spcBef>
                <a:spcPts val="0"/>
              </a:spcBef>
              <a:spcAft>
                <a:spcPts val="1200"/>
              </a:spcAft>
              <a:buNone/>
            </a:pPr>
            <a:r>
              <a:rPr lang="it-IT" sz="2400" b="1" dirty="0" smtClean="0"/>
              <a:t>L’ANALISI DEGLI ATTI DEL TERAPEUTA PRINCIPALE</a:t>
            </a:r>
            <a:endParaRPr lang="it-IT" sz="2400" dirty="0" smtClean="0"/>
          </a:p>
          <a:p>
            <a:pPr marL="0" indent="0" algn="just">
              <a:spcBef>
                <a:spcPts val="0"/>
              </a:spcBef>
              <a:spcAft>
                <a:spcPts val="600"/>
              </a:spcAft>
            </a:pPr>
            <a:r>
              <a:rPr lang="it-IT" sz="2400" b="1" i="1" dirty="0" smtClean="0"/>
              <a:t>Le inferenze: </a:t>
            </a:r>
            <a:r>
              <a:rPr lang="it-IT" sz="2400" dirty="0" smtClean="0"/>
              <a:t>il terapeuta produce delle inferenze, ossia si dedica a cercare il livello implicito di ciò che viene comunicato e soprattutto degli atti di linguaggio del paziente.</a:t>
            </a:r>
          </a:p>
          <a:p>
            <a:pPr marL="0" indent="0" algn="just">
              <a:spcBef>
                <a:spcPts val="0"/>
              </a:spcBef>
              <a:spcAft>
                <a:spcPts val="600"/>
              </a:spcAft>
            </a:pPr>
            <a:r>
              <a:rPr lang="it-IT" sz="2400" b="1" i="1" dirty="0" smtClean="0"/>
              <a:t>Gli interventi terapeutici: </a:t>
            </a:r>
            <a:r>
              <a:rPr lang="it-IT" sz="2400" dirty="0" smtClean="0"/>
              <a:t>il terapista farà degli interventi, sotto forma di enunciati legati ai discorsi del paziente, ma derivano anche dal lavoro psichico del terapeuta, dal suo controtransfert.</a:t>
            </a:r>
          </a:p>
          <a:p>
            <a:pPr marL="0" indent="0" algn="just">
              <a:spcBef>
                <a:spcPts val="0"/>
              </a:spcBef>
              <a:buNone/>
            </a:pPr>
            <a:r>
              <a:rPr lang="it-IT" sz="2400" dirty="0" smtClean="0"/>
              <a:t>M. R. Moro propone due categorie di atti del terapeuta:</a:t>
            </a:r>
          </a:p>
          <a:p>
            <a:pPr marL="0" indent="0" algn="just">
              <a:spcBef>
                <a:spcPts val="0"/>
              </a:spcBef>
              <a:buNone/>
            </a:pPr>
            <a:r>
              <a:rPr lang="it-IT" sz="2400" dirty="0" smtClean="0"/>
              <a:t>1) </a:t>
            </a:r>
            <a:r>
              <a:rPr lang="it-IT" sz="2400" i="1" u="sng" dirty="0" smtClean="0"/>
              <a:t>Gli atti non specifici</a:t>
            </a:r>
            <a:r>
              <a:rPr lang="it-IT" sz="2400" dirty="0" smtClean="0"/>
              <a:t>: in qualsiasi colloquio, ogni gesto, ogni parola rivolta a un </a:t>
            </a:r>
            <a:r>
              <a:rPr lang="it-IT" sz="2400" dirty="0" err="1" smtClean="0"/>
              <a:t>coterapeuta</a:t>
            </a:r>
            <a:r>
              <a:rPr lang="it-IT" sz="2400" dirty="0" smtClean="0"/>
              <a:t>, che segnala il fatto che si cambia partner privilegiato.</a:t>
            </a:r>
          </a:p>
          <a:p>
            <a:pPr marL="0" indent="0" algn="just">
              <a:spcBef>
                <a:spcPts val="0"/>
              </a:spcBef>
              <a:buNone/>
            </a:pPr>
            <a:r>
              <a:rPr lang="it-IT" sz="2400" dirty="0" smtClean="0"/>
              <a:t>2) </a:t>
            </a:r>
            <a:r>
              <a:rPr lang="it-IT" sz="2400" u="sng" dirty="0" smtClean="0"/>
              <a:t>Gli atti specifici</a:t>
            </a:r>
            <a:r>
              <a:rPr lang="it-IT" sz="2400" dirty="0" smtClean="0"/>
              <a:t>: tre tipi d’interventi del terapeuta:</a:t>
            </a:r>
          </a:p>
          <a:p>
            <a:pPr marL="0" indent="0" algn="just">
              <a:spcBef>
                <a:spcPts val="0"/>
              </a:spcBef>
            </a:pPr>
            <a:r>
              <a:rPr lang="it-IT" sz="2400" dirty="0" smtClean="0"/>
              <a:t> le analogie proposizionali: contengono dei legami tra universi apparentemente disgiunti.</a:t>
            </a:r>
          </a:p>
          <a:p>
            <a:pPr marL="0" indent="0" algn="just">
              <a:spcBef>
                <a:spcPts val="0"/>
              </a:spcBef>
            </a:pPr>
            <a:r>
              <a:rPr lang="it-IT" sz="2400" dirty="0" smtClean="0"/>
              <a:t> le interpretazioni del terapeuta, che sottolineano l’esistenza di catene causali e tendono a modificare quella costruita dal paziente. Essa costituisce un tentativo di esplicitazione delle intenzionalità latenti osservabili.</a:t>
            </a:r>
          </a:p>
          <a:p>
            <a:pPr marL="0" indent="0" algn="just">
              <a:spcBef>
                <a:spcPts val="0"/>
              </a:spcBef>
            </a:pPr>
            <a:r>
              <a:rPr lang="it-IT" sz="2400" dirty="0" smtClean="0"/>
              <a:t> le proposizioni terapeutiche sono costituite da un insieme eterogeneo e complesso: questi interventi sono degli elementi integrati al dispositivo, che possono riguardare degli enunciati o degli oggetti. L’analisi delle proposizioni terapeutiche permette di definire le proposizioni terapeutiche specifiche dell’</a:t>
            </a:r>
            <a:r>
              <a:rPr lang="it-IT" sz="2400" dirty="0" err="1" smtClean="0"/>
              <a:t>etnopsichiatria</a:t>
            </a:r>
            <a:r>
              <a:rPr lang="it-IT" sz="2400" dirty="0" smtClean="0"/>
              <a:t>.</a:t>
            </a:r>
            <a:endParaRPr lang="it-IT"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836712"/>
            <a:ext cx="8229600" cy="5688632"/>
          </a:xfrm>
        </p:spPr>
        <p:txBody>
          <a:bodyPr>
            <a:normAutofit/>
          </a:bodyPr>
          <a:lstStyle/>
          <a:p>
            <a:pPr marL="0" indent="0" algn="just">
              <a:spcBef>
                <a:spcPts val="0"/>
              </a:spcBef>
              <a:buNone/>
            </a:pPr>
            <a:r>
              <a:rPr lang="it-IT" sz="2400" b="1" dirty="0" smtClean="0"/>
              <a:t>La questione dei cambiamenti e dell’efficacia terapeutica</a:t>
            </a:r>
          </a:p>
          <a:p>
            <a:pPr marL="0" indent="0" algn="just">
              <a:spcBef>
                <a:spcPts val="0"/>
              </a:spcBef>
              <a:buNone/>
            </a:pPr>
            <a:r>
              <a:rPr lang="it-IT" sz="2400" dirty="0" smtClean="0"/>
              <a:t>L’efficacia terapeutica sarà valutata a partire dalle modificazioni dei sintomi della madre, del bambino, del padre, degli altri figli, delle interazioni madre-bambino, del discorso e delle rappresentazioni materne.</a:t>
            </a:r>
          </a:p>
          <a:p>
            <a:pPr marL="0" indent="0" algn="just">
              <a:spcBef>
                <a:spcPts val="0"/>
              </a:spcBef>
              <a:buNone/>
            </a:pPr>
            <a:endParaRPr lang="it-IT" sz="2400" dirty="0" smtClean="0"/>
          </a:p>
          <a:p>
            <a:pPr marL="0" indent="0" algn="just">
              <a:spcBef>
                <a:spcPts val="0"/>
              </a:spcBef>
              <a:buNone/>
            </a:pPr>
            <a:endParaRPr lang="it-IT" sz="2400" dirty="0" smtClean="0"/>
          </a:p>
          <a:p>
            <a:pPr marL="0" indent="0" algn="ctr">
              <a:spcBef>
                <a:spcPts val="0"/>
              </a:spcBef>
              <a:buNone/>
            </a:pPr>
            <a:r>
              <a:rPr lang="it-IT" sz="2800" b="1" dirty="0" smtClean="0"/>
              <a:t>2) Studio sintetico</a:t>
            </a:r>
          </a:p>
          <a:p>
            <a:pPr marL="0" indent="0" algn="just">
              <a:spcBef>
                <a:spcPts val="0"/>
              </a:spcBef>
              <a:buNone/>
            </a:pPr>
            <a:r>
              <a:rPr lang="it-IT" sz="2400" dirty="0" smtClean="0"/>
              <a:t>Questa sintesi mira alla ricostruzione del senso generale della presa in cura.</a:t>
            </a:r>
          </a:p>
          <a:p>
            <a:pPr marL="0" indent="0" algn="just">
              <a:spcBef>
                <a:spcPts val="0"/>
              </a:spcBef>
              <a:buNone/>
            </a:pPr>
            <a:r>
              <a:rPr lang="it-IT" sz="2400" i="1" dirty="0" smtClean="0"/>
              <a:t>È un riassunto orientato e centrato dalle ipotesi della ricerca. </a:t>
            </a:r>
            <a:endParaRPr lang="it-IT" sz="2400"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57224" y="357167"/>
            <a:ext cx="7772400" cy="1143008"/>
          </a:xfrm>
        </p:spPr>
        <p:txBody>
          <a:bodyPr>
            <a:noAutofit/>
          </a:bodyPr>
          <a:lstStyle/>
          <a:p>
            <a:r>
              <a:rPr lang="it-IT" sz="2800" b="1" dirty="0" smtClean="0"/>
              <a:t>Caso clinico:</a:t>
            </a:r>
            <a:br>
              <a:rPr lang="it-IT" sz="2800" b="1" dirty="0" smtClean="0"/>
            </a:br>
            <a:r>
              <a:rPr lang="it-IT" sz="2800" b="1" dirty="0" smtClean="0"/>
              <a:t>MOUSSA, IL BAMBINO “CHE PORTA IL </a:t>
            </a:r>
            <a:r>
              <a:rPr lang="it-IT" sz="2800" b="1" i="1" dirty="0" smtClean="0"/>
              <a:t>BOUBOU </a:t>
            </a:r>
            <a:r>
              <a:rPr lang="it-IT" sz="2800" b="1" dirty="0" smtClean="0"/>
              <a:t>ALTRUI”</a:t>
            </a:r>
            <a:endParaRPr lang="it-IT" sz="2800" b="1" dirty="0"/>
          </a:p>
        </p:txBody>
      </p:sp>
      <p:sp useBgFill="1">
        <p:nvSpPr>
          <p:cNvPr id="3" name="Sottotitolo 2"/>
          <p:cNvSpPr>
            <a:spLocks noGrp="1"/>
          </p:cNvSpPr>
          <p:nvPr>
            <p:ph type="subTitle" idx="1"/>
          </p:nvPr>
        </p:nvSpPr>
        <p:spPr>
          <a:xfrm>
            <a:off x="500034" y="1571612"/>
            <a:ext cx="8215370" cy="4714908"/>
          </a:xfrm>
        </p:spPr>
        <p:txBody>
          <a:bodyPr>
            <a:normAutofit lnSpcReduction="10000"/>
          </a:bodyPr>
          <a:lstStyle/>
          <a:p>
            <a:pPr algn="just"/>
            <a:r>
              <a:rPr lang="it-IT" sz="2400" b="1" dirty="0" smtClean="0">
                <a:solidFill>
                  <a:schemeClr val="tx1">
                    <a:lumMod val="95000"/>
                    <a:lumOff val="5000"/>
                  </a:schemeClr>
                </a:solidFill>
              </a:rPr>
              <a:t>PRIMO COLLOQUIO</a:t>
            </a:r>
            <a:r>
              <a:rPr lang="it-IT" sz="2400" dirty="0" smtClean="0">
                <a:solidFill>
                  <a:schemeClr val="tx1">
                    <a:lumMod val="95000"/>
                    <a:lumOff val="5000"/>
                  </a:schemeClr>
                </a:solidFill>
              </a:rPr>
              <a:t>: il padre e il bambino, Moussa, sono accompagnati dalla puericultrice del servizio di pediatria.  La terapeuta (M. R. Moro) li riceve con il gruppo del consultorio di etnopsichiatria  e l’interprete wolof (</a:t>
            </a:r>
            <a:r>
              <a:rPr lang="it-IT" sz="2400" dirty="0" err="1" smtClean="0">
                <a:solidFill>
                  <a:schemeClr val="tx1">
                    <a:lumMod val="95000"/>
                    <a:lumOff val="5000"/>
                  </a:schemeClr>
                </a:solidFill>
              </a:rPr>
              <a:t>Awa</a:t>
            </a:r>
            <a:r>
              <a:rPr lang="it-IT" sz="2400" dirty="0" smtClean="0">
                <a:solidFill>
                  <a:schemeClr val="tx1">
                    <a:lumMod val="95000"/>
                    <a:lumOff val="5000"/>
                  </a:schemeClr>
                </a:solidFill>
              </a:rPr>
              <a:t>).</a:t>
            </a:r>
          </a:p>
          <a:p>
            <a:pPr algn="just">
              <a:spcBef>
                <a:spcPts val="0"/>
              </a:spcBef>
            </a:pPr>
            <a:r>
              <a:rPr lang="it-IT" sz="2400" i="1" dirty="0" smtClean="0">
                <a:solidFill>
                  <a:schemeClr val="tx1">
                    <a:lumMod val="95000"/>
                    <a:lumOff val="5000"/>
                  </a:schemeClr>
                </a:solidFill>
              </a:rPr>
              <a:t>Prima parte: </a:t>
            </a:r>
            <a:r>
              <a:rPr lang="it-IT" sz="2400" dirty="0" smtClean="0">
                <a:solidFill>
                  <a:schemeClr val="tx1">
                    <a:lumMod val="95000"/>
                    <a:lumOff val="5000"/>
                  </a:schemeClr>
                </a:solidFill>
              </a:rPr>
              <a:t>inserimento del padre nel  setting terapeutico </a:t>
            </a:r>
            <a:r>
              <a:rPr lang="it-IT" sz="2400" dirty="0">
                <a:solidFill>
                  <a:schemeClr val="tx1">
                    <a:lumMod val="95000"/>
                    <a:lumOff val="5000"/>
                  </a:schemeClr>
                </a:solidFill>
              </a:rPr>
              <a:t> </a:t>
            </a:r>
            <a:r>
              <a:rPr lang="it-IT" sz="2400" dirty="0" smtClean="0">
                <a:solidFill>
                  <a:schemeClr val="tx1">
                    <a:lumMod val="95000"/>
                    <a:lumOff val="5000"/>
                  </a:schemeClr>
                </a:solidFill>
              </a:rPr>
              <a:t> </a:t>
            </a:r>
          </a:p>
          <a:p>
            <a:pPr algn="just">
              <a:spcBef>
                <a:spcPts val="0"/>
              </a:spcBef>
            </a:pPr>
            <a:r>
              <a:rPr lang="it-IT" sz="2400" dirty="0" smtClean="0">
                <a:solidFill>
                  <a:schemeClr val="tx1">
                    <a:lumMod val="95000"/>
                    <a:lumOff val="5000"/>
                  </a:schemeClr>
                </a:solidFill>
              </a:rPr>
              <a:t>Moussa è accompagnato solo dal padre, sembra che il bambino abbia appena nove mesi, ma si viene a sapere che ne ha venti.</a:t>
            </a:r>
          </a:p>
          <a:p>
            <a:pPr algn="just">
              <a:spcBef>
                <a:spcPts val="0"/>
              </a:spcBef>
            </a:pPr>
            <a:r>
              <a:rPr lang="it-IT" sz="2400" dirty="0" smtClean="0">
                <a:solidFill>
                  <a:schemeClr val="tx1">
                    <a:lumMod val="95000"/>
                    <a:lumOff val="5000"/>
                  </a:schemeClr>
                </a:solidFill>
              </a:rPr>
              <a:t>La famiglia è stata segnalata da un servizio di pediatria parigino.</a:t>
            </a:r>
          </a:p>
          <a:p>
            <a:pPr algn="just">
              <a:spcBef>
                <a:spcPts val="0"/>
              </a:spcBef>
            </a:pPr>
            <a:r>
              <a:rPr lang="it-IT" sz="2400" dirty="0" smtClean="0">
                <a:solidFill>
                  <a:schemeClr val="tx1">
                    <a:lumMod val="95000"/>
                    <a:lumOff val="5000"/>
                  </a:schemeClr>
                </a:solidFill>
              </a:rPr>
              <a:t>Nella lettera il pediatra riassume così la situazione: “[…] Moussa è il secondo figlio di una famiglia senegalese, ha venti mesi, dopo di lui c’è una bambina. La famiglia è in Francia da 3 anni. È stato ricoverato in ospedale varie volte per ritardo nell’acquisizione delle capacità motorie, stasi del peso, anoressia e in certe circostanze, presentava crisi ipertoniche  con movimenti </a:t>
            </a:r>
            <a:r>
              <a:rPr lang="it-IT" sz="2400" dirty="0">
                <a:solidFill>
                  <a:schemeClr val="tx1">
                    <a:lumMod val="95000"/>
                    <a:lumOff val="5000"/>
                  </a:schemeClr>
                </a:solidFill>
              </a:rPr>
              <a:t>a</a:t>
            </a:r>
            <a:r>
              <a:rPr lang="it-IT" sz="2400" dirty="0" smtClean="0">
                <a:solidFill>
                  <a:schemeClr val="tx1">
                    <a:lumMod val="95000"/>
                    <a:lumOff val="5000"/>
                  </a:schemeClr>
                </a:solidFill>
              </a:rPr>
              <a:t> scatti.</a:t>
            </a:r>
          </a:p>
          <a:p>
            <a:pPr algn="just">
              <a:spcBef>
                <a:spcPts val="0"/>
              </a:spcBef>
            </a:pPr>
            <a:endParaRPr lang="it-IT" sz="2400" dirty="0" smtClean="0">
              <a:solidFill>
                <a:schemeClr val="tx1">
                  <a:lumMod val="95000"/>
                  <a:lumOff val="5000"/>
                </a:schemeClr>
              </a:solidFill>
            </a:endParaRPr>
          </a:p>
          <a:p>
            <a:pPr algn="just">
              <a:spcBef>
                <a:spcPts val="0"/>
              </a:spcBef>
            </a:pPr>
            <a:endParaRPr lang="it-IT" sz="2400" dirty="0">
              <a:solidFill>
                <a:schemeClr val="tx1">
                  <a:lumMod val="95000"/>
                  <a:lumOff val="5000"/>
                </a:schemeClr>
              </a:solidFill>
            </a:endParaRPr>
          </a:p>
          <a:p>
            <a:pPr algn="just">
              <a:spcBef>
                <a:spcPts val="0"/>
              </a:spcBef>
            </a:pPr>
            <a:endParaRPr lang="it-IT" sz="2400" dirty="0" smtClean="0">
              <a:solidFill>
                <a:schemeClr val="tx1">
                  <a:lumMod val="95000"/>
                  <a:lumOff val="5000"/>
                </a:schemeClr>
              </a:solidFill>
            </a:endParaRPr>
          </a:p>
          <a:p>
            <a:pPr algn="just">
              <a:spcBef>
                <a:spcPts val="0"/>
              </a:spcBef>
            </a:pPr>
            <a:endParaRPr lang="it-IT" sz="2400" dirty="0">
              <a:solidFill>
                <a:schemeClr val="tx1">
                  <a:lumMod val="95000"/>
                  <a:lumOff val="5000"/>
                </a:schemeClr>
              </a:solidFill>
            </a:endParaRPr>
          </a:p>
          <a:p>
            <a:pPr algn="just">
              <a:spcBef>
                <a:spcPts val="0"/>
              </a:spcBef>
            </a:pPr>
            <a:endParaRPr lang="it-IT" sz="2400" dirty="0" smtClean="0">
              <a:solidFill>
                <a:schemeClr val="tx1">
                  <a:lumMod val="95000"/>
                  <a:lumOff val="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42917"/>
            <a:ext cx="8186766" cy="5472000"/>
          </a:xfrm>
        </p:spPr>
        <p:txBody>
          <a:bodyPr>
            <a:normAutofit/>
          </a:bodyPr>
          <a:lstStyle/>
          <a:p>
            <a:pPr algn="just">
              <a:buNone/>
            </a:pPr>
            <a:r>
              <a:rPr lang="it-IT" sz="2400" dirty="0" smtClean="0"/>
              <a:t>Non si è riusciti a trovare nessuna causa nonostante gli esami </a:t>
            </a:r>
          </a:p>
          <a:p>
            <a:pPr algn="just">
              <a:spcBef>
                <a:spcPts val="0"/>
              </a:spcBef>
              <a:buNone/>
            </a:pPr>
            <a:r>
              <a:rPr lang="it-IT" sz="2400" dirty="0"/>
              <a:t>r</a:t>
            </a:r>
            <a:r>
              <a:rPr lang="it-IT" sz="2400" dirty="0" smtClean="0"/>
              <a:t>ipetuti.” </a:t>
            </a:r>
          </a:p>
          <a:p>
            <a:pPr algn="just">
              <a:spcBef>
                <a:spcPts val="0"/>
              </a:spcBef>
              <a:buNone/>
            </a:pPr>
            <a:endParaRPr lang="it-IT" sz="2400" dirty="0" smtClean="0"/>
          </a:p>
          <a:p>
            <a:pPr algn="just">
              <a:spcBef>
                <a:spcPts val="0"/>
              </a:spcBef>
              <a:buNone/>
            </a:pPr>
            <a:r>
              <a:rPr lang="it-IT" sz="2400" b="1" dirty="0" smtClean="0"/>
              <a:t>Storia del bambino e del padre</a:t>
            </a:r>
          </a:p>
          <a:p>
            <a:pPr algn="just">
              <a:spcBef>
                <a:spcPts val="0"/>
              </a:spcBef>
              <a:buNone/>
            </a:pPr>
            <a:r>
              <a:rPr lang="it-IT" sz="2400" dirty="0" smtClean="0"/>
              <a:t>Padre: è cresciuto in un villaggio della regione del </a:t>
            </a:r>
            <a:r>
              <a:rPr lang="it-IT" sz="2400" dirty="0" err="1" smtClean="0"/>
              <a:t>Sine</a:t>
            </a:r>
            <a:r>
              <a:rPr lang="it-IT" sz="2400" dirty="0" smtClean="0"/>
              <a:t>, la moglie</a:t>
            </a:r>
          </a:p>
          <a:p>
            <a:pPr algn="just">
              <a:spcBef>
                <a:spcPts val="0"/>
              </a:spcBef>
              <a:buNone/>
            </a:pPr>
            <a:r>
              <a:rPr lang="it-IT" sz="2400" dirty="0" smtClean="0"/>
              <a:t>è dello stesso villaggio ma non della stessa famiglia.</a:t>
            </a:r>
          </a:p>
          <a:p>
            <a:pPr algn="just">
              <a:spcBef>
                <a:spcPts val="0"/>
              </a:spcBef>
              <a:buNone/>
            </a:pPr>
            <a:r>
              <a:rPr lang="it-IT" sz="2400" dirty="0" smtClean="0"/>
              <a:t>Moussa: a quattro mesi ha cominciato ad essere diverso, </a:t>
            </a:r>
          </a:p>
          <a:p>
            <a:pPr algn="just">
              <a:spcBef>
                <a:spcPts val="0"/>
              </a:spcBef>
              <a:buNone/>
            </a:pPr>
            <a:r>
              <a:rPr lang="it-IT" sz="2400" dirty="0" smtClean="0"/>
              <a:t>anormale, il padre ha cominciato ad andare da tanti medici, </a:t>
            </a:r>
          </a:p>
          <a:p>
            <a:pPr algn="just">
              <a:spcBef>
                <a:spcPts val="0"/>
              </a:spcBef>
              <a:buNone/>
            </a:pPr>
            <a:r>
              <a:rPr lang="it-IT" sz="2400" dirty="0" err="1" smtClean="0"/>
              <a:t>pediatri…</a:t>
            </a:r>
            <a:r>
              <a:rPr lang="it-IT" sz="2400" dirty="0" smtClean="0"/>
              <a:t> </a:t>
            </a:r>
          </a:p>
          <a:p>
            <a:pPr algn="just">
              <a:spcBef>
                <a:spcPts val="0"/>
              </a:spcBef>
              <a:buNone/>
            </a:pPr>
            <a:r>
              <a:rPr lang="it-IT" sz="2400" dirty="0" smtClean="0"/>
              <a:t>All’inizio i medici non si preoccupavano, ma lui sapeva che era</a:t>
            </a:r>
          </a:p>
          <a:p>
            <a:pPr algn="just">
              <a:spcBef>
                <a:spcPts val="0"/>
              </a:spcBef>
              <a:buNone/>
            </a:pPr>
            <a:r>
              <a:rPr lang="it-IT" sz="2400" dirty="0" smtClean="0"/>
              <a:t>un bambino strano, che attirava lo sguardo, ma che non</a:t>
            </a:r>
          </a:p>
          <a:p>
            <a:pPr algn="just">
              <a:spcBef>
                <a:spcPts val="0"/>
              </a:spcBef>
              <a:buNone/>
            </a:pPr>
            <a:r>
              <a:rPr lang="it-IT" sz="2400" dirty="0" smtClean="0"/>
              <a:t>guardava gli adulti. Allora il padre ha pensato;</a:t>
            </a:r>
          </a:p>
          <a:p>
            <a:pPr algn="just">
              <a:spcBef>
                <a:spcPts val="0"/>
              </a:spcBef>
              <a:buNone/>
            </a:pPr>
            <a:r>
              <a:rPr lang="it-IT" sz="2400" dirty="0" smtClean="0"/>
              <a:t>“La malattia del bambino è una malattia delle nostre parti”</a:t>
            </a:r>
          </a:p>
          <a:p>
            <a:pPr algn="just">
              <a:spcBef>
                <a:spcPts val="0"/>
              </a:spcBef>
              <a:buNone/>
            </a:pPr>
            <a:r>
              <a:rPr lang="it-IT" sz="2400" dirty="0" smtClean="0"/>
              <a:t>Consulta un Bambara e gli dice che è una malattia di Djinné. </a:t>
            </a:r>
          </a:p>
          <a:p>
            <a:pPr algn="just">
              <a:spcBef>
                <a:spcPts val="0"/>
              </a:spcBef>
              <a:buNone/>
            </a:pPr>
            <a:endParaRPr lang="it-IT" sz="2400" dirty="0" smtClean="0"/>
          </a:p>
          <a:p>
            <a:pPr algn="just">
              <a:spcBef>
                <a:spcPts val="0"/>
              </a:spcBef>
              <a:buNone/>
            </a:pPr>
            <a:endParaRPr lang="it-IT" sz="2400" dirty="0" smtClean="0"/>
          </a:p>
          <a:p>
            <a:pPr algn="just">
              <a:spcBef>
                <a:spcPts val="0"/>
              </a:spcBef>
              <a:buNone/>
            </a:pPr>
            <a:endParaRPr lang="it-IT"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14356"/>
            <a:ext cx="8229600" cy="5411807"/>
          </a:xfrm>
        </p:spPr>
        <p:txBody>
          <a:bodyPr/>
          <a:lstStyle/>
          <a:p>
            <a:pPr algn="just">
              <a:spcBef>
                <a:spcPts val="0"/>
              </a:spcBef>
              <a:buNone/>
            </a:pPr>
            <a:r>
              <a:rPr lang="it-IT" sz="2400" dirty="0" smtClean="0"/>
              <a:t>Muossa si chiamava il bis nonno del bambino.</a:t>
            </a:r>
          </a:p>
          <a:p>
            <a:pPr algn="just">
              <a:spcBef>
                <a:spcPts val="0"/>
              </a:spcBef>
              <a:buNone/>
            </a:pPr>
            <a:r>
              <a:rPr lang="it-IT" sz="2400" dirty="0" smtClean="0"/>
              <a:t>Una </a:t>
            </a:r>
            <a:r>
              <a:rPr lang="it-IT" sz="2400" dirty="0" err="1" smtClean="0"/>
              <a:t>coterapeuta</a:t>
            </a:r>
            <a:r>
              <a:rPr lang="it-IT" sz="2400" dirty="0" smtClean="0"/>
              <a:t> suggerisce che “dalle sue parti si dice che </a:t>
            </a:r>
          </a:p>
          <a:p>
            <a:pPr algn="just">
              <a:spcBef>
                <a:spcPts val="0"/>
              </a:spcBef>
              <a:buNone/>
            </a:pPr>
            <a:r>
              <a:rPr lang="it-IT" sz="2400" dirty="0" smtClean="0"/>
              <a:t>quando gli Antenati sono arrabbiati, i loro figli non vivono in </a:t>
            </a:r>
          </a:p>
          <a:p>
            <a:pPr algn="just">
              <a:spcBef>
                <a:spcPts val="0"/>
              </a:spcBef>
              <a:buNone/>
            </a:pPr>
            <a:r>
              <a:rPr lang="it-IT" sz="2400" dirty="0" smtClean="0"/>
              <a:t>pace.” </a:t>
            </a:r>
          </a:p>
          <a:p>
            <a:pPr algn="just">
              <a:spcBef>
                <a:spcPts val="0"/>
              </a:spcBef>
            </a:pPr>
            <a:r>
              <a:rPr lang="it-IT" sz="2400" dirty="0" smtClean="0"/>
              <a:t>La terapeuta torna ancora su Moussa;</a:t>
            </a:r>
          </a:p>
          <a:p>
            <a:pPr algn="just">
              <a:spcBef>
                <a:spcPts val="0"/>
              </a:spcBef>
              <a:buNone/>
            </a:pPr>
            <a:r>
              <a:rPr lang="it-IT" sz="2400" dirty="0" smtClean="0"/>
              <a:t>“Nel villaggio hanno sicuramente detto che il bambino è nato</a:t>
            </a:r>
          </a:p>
          <a:p>
            <a:pPr algn="just">
              <a:spcBef>
                <a:spcPts val="0"/>
              </a:spcBef>
              <a:buNone/>
            </a:pPr>
            <a:r>
              <a:rPr lang="it-IT" sz="2400" dirty="0" smtClean="0"/>
              <a:t>con la conoscenza.”</a:t>
            </a:r>
          </a:p>
          <a:p>
            <a:pPr algn="just">
              <a:spcBef>
                <a:spcPts val="0"/>
              </a:spcBef>
            </a:pPr>
            <a:r>
              <a:rPr lang="it-IT" sz="2400" dirty="0" smtClean="0"/>
              <a:t>Il padre non ha parlato a nessuno dei problemi del figlio,</a:t>
            </a:r>
          </a:p>
          <a:p>
            <a:pPr algn="just">
              <a:spcBef>
                <a:spcPts val="0"/>
              </a:spcBef>
              <a:buNone/>
            </a:pPr>
            <a:r>
              <a:rPr lang="it-IT" sz="2400" dirty="0" smtClean="0"/>
              <a:t>però conosceva un bambino al villaggio che era simile a Moussa,</a:t>
            </a:r>
          </a:p>
          <a:p>
            <a:pPr algn="just">
              <a:spcBef>
                <a:spcPts val="0"/>
              </a:spcBef>
              <a:buNone/>
            </a:pPr>
            <a:r>
              <a:rPr lang="it-IT" sz="2400" dirty="0" smtClean="0"/>
              <a:t>dicevano che era un </a:t>
            </a:r>
            <a:r>
              <a:rPr lang="it-IT" sz="2400" i="1" dirty="0" smtClean="0"/>
              <a:t>Nit Ku Bon. </a:t>
            </a:r>
          </a:p>
          <a:p>
            <a:pPr algn="just">
              <a:spcBef>
                <a:spcPts val="0"/>
              </a:spcBef>
            </a:pPr>
            <a:r>
              <a:rPr lang="it-IT" sz="2400" dirty="0" smtClean="0"/>
              <a:t>La terapeuta dice di fare attenzione a quei bambini, non </a:t>
            </a:r>
          </a:p>
          <a:p>
            <a:pPr algn="just">
              <a:spcBef>
                <a:spcPts val="0"/>
              </a:spcBef>
              <a:buNone/>
            </a:pPr>
            <a:r>
              <a:rPr lang="it-IT" sz="2400" dirty="0" smtClean="0"/>
              <a:t>bisogna far loro paura, bisogna occuparsi di </a:t>
            </a:r>
            <a:r>
              <a:rPr lang="it-IT" sz="2400" dirty="0" err="1" smtClean="0"/>
              <a:t>loro…</a:t>
            </a:r>
            <a:r>
              <a:rPr lang="it-IT" sz="2400" dirty="0" smtClean="0"/>
              <a:t>  Si fanno cose</a:t>
            </a:r>
          </a:p>
          <a:p>
            <a:pPr algn="just">
              <a:spcBef>
                <a:spcPts val="0"/>
              </a:spcBef>
              <a:buNone/>
            </a:pPr>
            <a:r>
              <a:rPr lang="it-IT" sz="2400" dirty="0" smtClean="0"/>
              <a:t>per trattenerli, perché non ripartano. Questi sono bambini </a:t>
            </a:r>
          </a:p>
          <a:p>
            <a:pPr algn="just">
              <a:spcBef>
                <a:spcPts val="0"/>
              </a:spcBef>
              <a:buNone/>
            </a:pPr>
            <a:r>
              <a:rPr lang="it-IT" sz="2400" dirty="0" smtClean="0"/>
              <a:t>vecchi, che sanno cose fin dalla nascita.  </a:t>
            </a:r>
          </a:p>
          <a:p>
            <a:pPr algn="just">
              <a:spcBef>
                <a:spcPts val="0"/>
              </a:spcBef>
              <a:buNone/>
            </a:pPr>
            <a:endParaRPr lang="it-IT" sz="2400" dirty="0" smtClean="0"/>
          </a:p>
          <a:p>
            <a:pPr algn="just">
              <a:buNone/>
            </a:pPr>
            <a:endParaRPr lang="it-IT" sz="2400" dirty="0" smtClean="0"/>
          </a:p>
          <a:p>
            <a:pPr algn="just">
              <a:buNone/>
            </a:pPr>
            <a:endParaRPr lang="it-IT" sz="2400" dirty="0" smtClean="0"/>
          </a:p>
          <a:p>
            <a:pPr>
              <a:buNone/>
            </a:pP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14356"/>
            <a:ext cx="8229600" cy="5500726"/>
          </a:xfrm>
        </p:spPr>
        <p:txBody>
          <a:bodyPr>
            <a:noAutofit/>
          </a:bodyPr>
          <a:lstStyle/>
          <a:p>
            <a:pPr algn="just">
              <a:spcBef>
                <a:spcPts val="0"/>
              </a:spcBef>
              <a:buNone/>
            </a:pPr>
            <a:r>
              <a:rPr lang="it-IT" sz="2400" b="1" dirty="0" smtClean="0"/>
              <a:t>SECONDO COLLOQUIO</a:t>
            </a:r>
            <a:r>
              <a:rPr lang="it-IT" sz="2400" dirty="0" smtClean="0"/>
              <a:t>: Quel giorno vengono al consultorio il </a:t>
            </a:r>
          </a:p>
          <a:p>
            <a:pPr algn="just">
              <a:spcBef>
                <a:spcPts val="0"/>
              </a:spcBef>
              <a:buNone/>
            </a:pPr>
            <a:r>
              <a:rPr lang="it-IT" sz="2400" dirty="0" smtClean="0"/>
              <a:t>padre, la madre (</a:t>
            </a:r>
            <a:r>
              <a:rPr lang="it-IT" sz="2400" dirty="0" err="1" smtClean="0"/>
              <a:t>Khadiatau</a:t>
            </a:r>
            <a:r>
              <a:rPr lang="it-IT" sz="2400" dirty="0" smtClean="0"/>
              <a:t>), le due figlie </a:t>
            </a:r>
            <a:r>
              <a:rPr lang="it-IT" sz="2400" dirty="0" err="1" smtClean="0"/>
              <a:t>Fataumata</a:t>
            </a:r>
            <a:r>
              <a:rPr lang="it-IT" sz="2400" dirty="0" smtClean="0"/>
              <a:t> e </a:t>
            </a:r>
            <a:r>
              <a:rPr lang="it-IT" sz="2400" dirty="0" err="1" smtClean="0"/>
              <a:t>Maryama</a:t>
            </a:r>
            <a:r>
              <a:rPr lang="it-IT" sz="2400" dirty="0" smtClean="0"/>
              <a:t>, </a:t>
            </a:r>
          </a:p>
          <a:p>
            <a:pPr algn="just">
              <a:spcBef>
                <a:spcPts val="0"/>
              </a:spcBef>
              <a:buNone/>
            </a:pPr>
            <a:r>
              <a:rPr lang="it-IT" sz="2400" dirty="0" smtClean="0"/>
              <a:t>L’interprete </a:t>
            </a:r>
            <a:r>
              <a:rPr lang="it-IT" sz="2400" dirty="0" err="1" smtClean="0"/>
              <a:t>Awa</a:t>
            </a:r>
            <a:r>
              <a:rPr lang="it-IT" sz="2400" dirty="0" smtClean="0"/>
              <a:t> e la puericultrice.</a:t>
            </a:r>
          </a:p>
          <a:p>
            <a:pPr algn="just">
              <a:spcBef>
                <a:spcPts val="0"/>
              </a:spcBef>
              <a:buNone/>
            </a:pPr>
            <a:r>
              <a:rPr lang="it-IT" sz="2400" dirty="0" smtClean="0"/>
              <a:t>Nel secondo colloquio il padre inizia dando una bella notizia sul </a:t>
            </a:r>
          </a:p>
          <a:p>
            <a:pPr algn="just">
              <a:spcBef>
                <a:spcPts val="0"/>
              </a:spcBef>
              <a:buNone/>
            </a:pPr>
            <a:r>
              <a:rPr lang="it-IT" sz="2400" dirty="0" smtClean="0"/>
              <a:t>figlio, ora accetta di camminare.</a:t>
            </a:r>
          </a:p>
          <a:p>
            <a:pPr algn="just">
              <a:spcBef>
                <a:spcPts val="0"/>
              </a:spcBef>
              <a:buNone/>
            </a:pPr>
            <a:r>
              <a:rPr lang="it-IT" sz="2400" dirty="0" smtClean="0"/>
              <a:t>Inoltre ha parlato con suo padre che a sua volta ha consultato</a:t>
            </a:r>
          </a:p>
          <a:p>
            <a:pPr algn="just">
              <a:spcBef>
                <a:spcPts val="0"/>
              </a:spcBef>
              <a:buNone/>
            </a:pPr>
            <a:r>
              <a:rPr lang="it-IT" sz="2400" dirty="0" smtClean="0"/>
              <a:t>qualcuno che gli ha dato delle piante per fare dei bagni e delle</a:t>
            </a:r>
          </a:p>
          <a:p>
            <a:pPr algn="just">
              <a:spcBef>
                <a:spcPts val="0"/>
              </a:spcBef>
              <a:buNone/>
            </a:pPr>
            <a:r>
              <a:rPr lang="it-IT" sz="2400" dirty="0" smtClean="0"/>
              <a:t>scritture che deve mettere sotto il letto del bambino.</a:t>
            </a:r>
          </a:p>
          <a:p>
            <a:pPr algn="just">
              <a:spcBef>
                <a:spcPts val="0"/>
              </a:spcBef>
              <a:buNone/>
            </a:pPr>
            <a:r>
              <a:rPr lang="it-IT" sz="2400" dirty="0" smtClean="0"/>
              <a:t>“Quindi il guaritore ha fissato il bambino!” E da allora Moussa</a:t>
            </a:r>
          </a:p>
          <a:p>
            <a:pPr algn="just">
              <a:spcBef>
                <a:spcPts val="0"/>
              </a:spcBef>
              <a:buNone/>
            </a:pPr>
            <a:r>
              <a:rPr lang="it-IT" sz="2400" dirty="0" smtClean="0"/>
              <a:t>accetta di camminare e mangiare.</a:t>
            </a:r>
          </a:p>
          <a:p>
            <a:pPr algn="just">
              <a:spcBef>
                <a:spcPts val="0"/>
              </a:spcBef>
              <a:buNone/>
            </a:pPr>
            <a:r>
              <a:rPr lang="it-IT" sz="2400" b="1" dirty="0" smtClean="0"/>
              <a:t>Storia della madre</a:t>
            </a:r>
          </a:p>
          <a:p>
            <a:pPr algn="just">
              <a:spcBef>
                <a:spcPts val="0"/>
              </a:spcBef>
              <a:buNone/>
            </a:pPr>
            <a:r>
              <a:rPr lang="it-IT" sz="2400" dirty="0" smtClean="0"/>
              <a:t>La madre è arrivata in Francia quando era incinta di Moussa, ha</a:t>
            </a:r>
          </a:p>
          <a:p>
            <a:pPr algn="just">
              <a:spcBef>
                <a:spcPts val="0"/>
              </a:spcBef>
              <a:buNone/>
            </a:pPr>
            <a:r>
              <a:rPr lang="it-IT" sz="2400" dirty="0" smtClean="0"/>
              <a:t>fatto dei sogni durante la gravidanza, ma non se li ricorda più,</a:t>
            </a:r>
          </a:p>
          <a:p>
            <a:pPr algn="just">
              <a:spcBef>
                <a:spcPts val="0"/>
              </a:spcBef>
              <a:buNone/>
            </a:pPr>
            <a:r>
              <a:rPr lang="it-IT" sz="2400" dirty="0" smtClean="0"/>
              <a:t>Perché non aveva nessuno a cui raccontarli. Quindi era molto</a:t>
            </a:r>
          </a:p>
          <a:p>
            <a:pPr algn="just">
              <a:spcBef>
                <a:spcPts val="0"/>
              </a:spcBef>
              <a:buNone/>
            </a:pPr>
            <a:r>
              <a:rPr lang="it-IT" sz="2400" dirty="0" smtClean="0"/>
              <a:t>triste.</a:t>
            </a:r>
          </a:p>
          <a:p>
            <a:pPr algn="just">
              <a:spcBef>
                <a:spcPts val="0"/>
              </a:spcBef>
              <a:buNone/>
            </a:pPr>
            <a:r>
              <a:rPr lang="it-IT" sz="2400" dirty="0" smtClean="0"/>
              <a:t>   </a:t>
            </a:r>
          </a:p>
          <a:p>
            <a:pPr algn="just">
              <a:spcBef>
                <a:spcPts val="0"/>
              </a:spcBef>
              <a:buNone/>
            </a:pPr>
            <a:endParaRPr lang="it-IT" sz="2400" dirty="0" smtClean="0"/>
          </a:p>
          <a:p>
            <a:pPr algn="just">
              <a:spcBef>
                <a:spcPts val="0"/>
              </a:spcBef>
              <a:buNone/>
            </a:pPr>
            <a:endParaRPr lang="it-IT"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14356"/>
            <a:ext cx="8229600" cy="5411807"/>
          </a:xfrm>
        </p:spPr>
        <p:txBody>
          <a:bodyPr>
            <a:normAutofit lnSpcReduction="10000"/>
          </a:bodyPr>
          <a:lstStyle/>
          <a:p>
            <a:pPr algn="just">
              <a:spcBef>
                <a:spcPts val="0"/>
              </a:spcBef>
              <a:buNone/>
            </a:pPr>
            <a:r>
              <a:rPr lang="it-IT" sz="2400" dirty="0" smtClean="0"/>
              <a:t>La terapeuta conclude dicendo che ora Moussa va meglio, ma</a:t>
            </a:r>
          </a:p>
          <a:p>
            <a:pPr algn="just">
              <a:spcBef>
                <a:spcPts val="0"/>
              </a:spcBef>
              <a:buNone/>
            </a:pPr>
            <a:r>
              <a:rPr lang="it-IT" sz="2400" dirty="0" smtClean="0"/>
              <a:t>che bisogna continuare il lavoro cominciato e rivedersi.</a:t>
            </a:r>
          </a:p>
          <a:p>
            <a:pPr algn="just">
              <a:spcBef>
                <a:spcPts val="0"/>
              </a:spcBef>
              <a:buNone/>
            </a:pPr>
            <a:r>
              <a:rPr lang="it-IT" sz="2400" dirty="0" smtClean="0"/>
              <a:t> </a:t>
            </a:r>
          </a:p>
          <a:p>
            <a:pPr algn="just">
              <a:spcBef>
                <a:spcPts val="0"/>
              </a:spcBef>
              <a:buNone/>
            </a:pPr>
            <a:r>
              <a:rPr lang="it-IT" sz="2400" b="1" dirty="0" smtClean="0"/>
              <a:t>TERZO COLLOQUIO:</a:t>
            </a:r>
            <a:r>
              <a:rPr lang="it-IT" sz="2400" dirty="0" smtClean="0"/>
              <a:t> Si presentano al consultorio il padre, la </a:t>
            </a:r>
          </a:p>
          <a:p>
            <a:pPr algn="just">
              <a:spcBef>
                <a:spcPts val="0"/>
              </a:spcBef>
              <a:buNone/>
            </a:pPr>
            <a:r>
              <a:rPr lang="it-IT" sz="2400" dirty="0" smtClean="0"/>
              <a:t>madre, Moussa, le due figlie, e l’interprete </a:t>
            </a:r>
            <a:r>
              <a:rPr lang="it-IT" sz="2400" dirty="0" err="1" smtClean="0"/>
              <a:t>Awa</a:t>
            </a:r>
            <a:r>
              <a:rPr lang="it-IT" sz="2400" dirty="0" smtClean="0"/>
              <a:t>. </a:t>
            </a:r>
          </a:p>
          <a:p>
            <a:pPr algn="just">
              <a:spcBef>
                <a:spcPts val="0"/>
              </a:spcBef>
              <a:buNone/>
            </a:pPr>
            <a:r>
              <a:rPr lang="it-IT" sz="2400" dirty="0" smtClean="0"/>
              <a:t>La situazione di Moussa va sempre meglio ha cominciato appena </a:t>
            </a:r>
          </a:p>
          <a:p>
            <a:pPr algn="just">
              <a:spcBef>
                <a:spcPts val="0"/>
              </a:spcBef>
              <a:buNone/>
            </a:pPr>
            <a:r>
              <a:rPr lang="it-IT" sz="2400" dirty="0" smtClean="0"/>
              <a:t>a parlare. Ora è nel mondo degli umani.</a:t>
            </a:r>
          </a:p>
          <a:p>
            <a:pPr algn="just">
              <a:spcBef>
                <a:spcPts val="0"/>
              </a:spcBef>
              <a:buNone/>
            </a:pPr>
            <a:r>
              <a:rPr lang="it-IT" sz="2400" dirty="0" smtClean="0"/>
              <a:t>In questo mese la madre ha sognato sua madre (che è morta) e</a:t>
            </a:r>
          </a:p>
          <a:p>
            <a:pPr algn="just">
              <a:spcBef>
                <a:spcPts val="0"/>
              </a:spcBef>
              <a:buNone/>
            </a:pPr>
            <a:r>
              <a:rPr lang="it-IT" sz="2400" dirty="0" smtClean="0"/>
              <a:t>anche sua nonna.</a:t>
            </a:r>
          </a:p>
          <a:p>
            <a:pPr algn="just">
              <a:spcBef>
                <a:spcPts val="0"/>
              </a:spcBef>
              <a:buNone/>
            </a:pPr>
            <a:r>
              <a:rPr lang="it-IT" sz="2400" dirty="0" smtClean="0"/>
              <a:t>La madre inoltre racconta che quando Moussa è nato, non aveva </a:t>
            </a:r>
          </a:p>
          <a:p>
            <a:pPr algn="just">
              <a:spcBef>
                <a:spcPts val="0"/>
              </a:spcBef>
              <a:buNone/>
            </a:pPr>
            <a:r>
              <a:rPr lang="it-IT" sz="2400" dirty="0" smtClean="0"/>
              <a:t>un volto umano, quando le hanno fatto vedere la fotografia ha</a:t>
            </a:r>
          </a:p>
          <a:p>
            <a:pPr algn="just">
              <a:spcBef>
                <a:spcPts val="0"/>
              </a:spcBef>
              <a:buNone/>
            </a:pPr>
            <a:r>
              <a:rPr lang="it-IT" sz="2400" dirty="0" smtClean="0"/>
              <a:t>avuto paura. Ora invece assomiglia di più ad essere umano. </a:t>
            </a:r>
          </a:p>
          <a:p>
            <a:pPr algn="just">
              <a:spcBef>
                <a:spcPts val="0"/>
              </a:spcBef>
              <a:buNone/>
            </a:pPr>
            <a:r>
              <a:rPr lang="it-IT" sz="2400" dirty="0" smtClean="0"/>
              <a:t>La terapeuta conclude dicendo il lavoro continua ma ormai</a:t>
            </a:r>
          </a:p>
          <a:p>
            <a:pPr algn="just">
              <a:spcBef>
                <a:spcPts val="0"/>
              </a:spcBef>
              <a:buNone/>
            </a:pPr>
            <a:r>
              <a:rPr lang="it-IT" sz="2400" dirty="0" smtClean="0"/>
              <a:t>Muossa è nel mondo degli umani. Propongo che ci si riveda dopo</a:t>
            </a:r>
          </a:p>
          <a:p>
            <a:pPr algn="just">
              <a:spcBef>
                <a:spcPts val="0"/>
              </a:spcBef>
              <a:buNone/>
            </a:pPr>
            <a:r>
              <a:rPr lang="it-IT" sz="2400" dirty="0" smtClean="0"/>
              <a:t>il viaggio in Senegal.</a:t>
            </a:r>
            <a:endParaRPr lang="it-IT"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14356"/>
            <a:ext cx="8229600" cy="5411807"/>
          </a:xfrm>
        </p:spPr>
        <p:txBody>
          <a:bodyPr>
            <a:normAutofit/>
          </a:bodyPr>
          <a:lstStyle/>
          <a:p>
            <a:pPr algn="just">
              <a:spcBef>
                <a:spcPts val="0"/>
              </a:spcBef>
              <a:buNone/>
            </a:pPr>
            <a:r>
              <a:rPr lang="it-IT" sz="2400" b="1" dirty="0" smtClean="0"/>
              <a:t>QUARTO COLLOQUIO: </a:t>
            </a:r>
            <a:r>
              <a:rPr lang="it-IT" sz="2400" dirty="0" smtClean="0"/>
              <a:t>Quel giorno il padre si presenta da solo al</a:t>
            </a:r>
          </a:p>
          <a:p>
            <a:pPr algn="just">
              <a:spcBef>
                <a:spcPts val="0"/>
              </a:spcBef>
              <a:buNone/>
            </a:pPr>
            <a:r>
              <a:rPr lang="it-IT" sz="2400" dirty="0" smtClean="0"/>
              <a:t>Colloquio. </a:t>
            </a:r>
          </a:p>
          <a:p>
            <a:pPr algn="just">
              <a:spcBef>
                <a:spcPts val="0"/>
              </a:spcBef>
              <a:buNone/>
            </a:pPr>
            <a:r>
              <a:rPr lang="it-IT" sz="2400" dirty="0" smtClean="0"/>
              <a:t>Comincia raccontando il suo viaggio in Senegal da solo; ha</a:t>
            </a:r>
          </a:p>
          <a:p>
            <a:pPr algn="just">
              <a:spcBef>
                <a:spcPts val="0"/>
              </a:spcBef>
              <a:buNone/>
            </a:pPr>
            <a:r>
              <a:rPr lang="it-IT" sz="2400" dirty="0" smtClean="0"/>
              <a:t>consultato tutta la famiglia. Sono state discusse le vecchie storie</a:t>
            </a:r>
          </a:p>
          <a:p>
            <a:pPr algn="just">
              <a:spcBef>
                <a:spcPts val="0"/>
              </a:spcBef>
              <a:buNone/>
            </a:pPr>
            <a:r>
              <a:rPr lang="it-IT" sz="2400" dirty="0" smtClean="0"/>
              <a:t>con i familiari e infine risolte. Ha consultato un guaritore,</a:t>
            </a:r>
          </a:p>
          <a:p>
            <a:pPr algn="just">
              <a:spcBef>
                <a:spcPts val="0"/>
              </a:spcBef>
              <a:buNone/>
            </a:pPr>
            <a:r>
              <a:rPr lang="it-IT" sz="2400" dirty="0" smtClean="0"/>
              <a:t>questo ha detto che bisognava fare un sacrificio in Africa e ha</a:t>
            </a:r>
          </a:p>
          <a:p>
            <a:pPr algn="just">
              <a:spcBef>
                <a:spcPts val="0"/>
              </a:spcBef>
              <a:buNone/>
            </a:pPr>
            <a:r>
              <a:rPr lang="it-IT" sz="2400" dirty="0" smtClean="0"/>
              <a:t>dato delle scritture per Moussa; ed infine ha deciso che l’estate</a:t>
            </a:r>
          </a:p>
          <a:p>
            <a:pPr algn="just">
              <a:spcBef>
                <a:spcPts val="0"/>
              </a:spcBef>
              <a:buNone/>
            </a:pPr>
            <a:r>
              <a:rPr lang="it-IT" sz="2400" dirty="0" smtClean="0"/>
              <a:t>prossima tornerà in Senegal con tutta la famiglia.</a:t>
            </a:r>
            <a:endParaRPr lang="it-IT"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484784"/>
            <a:ext cx="8229600" cy="5373216"/>
          </a:xfrm>
        </p:spPr>
        <p:txBody>
          <a:bodyPr>
            <a:normAutofit/>
          </a:bodyPr>
          <a:lstStyle/>
          <a:p>
            <a:pPr marL="0" algn="just">
              <a:spcBef>
                <a:spcPts val="0"/>
              </a:spcBef>
              <a:spcAft>
                <a:spcPts val="1200"/>
              </a:spcAft>
              <a:buNone/>
            </a:pPr>
            <a:r>
              <a:rPr lang="it-IT" sz="2400" dirty="0" smtClean="0"/>
              <a:t>Tre periodi risultano particolarmente a rischio: </a:t>
            </a:r>
          </a:p>
          <a:p>
            <a:pPr marL="114300" indent="-457200" algn="just">
              <a:spcBef>
                <a:spcPts val="0"/>
              </a:spcBef>
              <a:spcAft>
                <a:spcPts val="1200"/>
              </a:spcAft>
              <a:buFont typeface="+mj-lt"/>
              <a:buAutoNum type="arabicPeriod"/>
            </a:pPr>
            <a:r>
              <a:rPr lang="it-IT" sz="2400" dirty="0" smtClean="0"/>
              <a:t>l’instaurarsi delle interazioni precoci madre/bambino prima dell’anno di età</a:t>
            </a:r>
            <a:r>
              <a:rPr lang="it-IT" sz="2400" dirty="0"/>
              <a:t>.</a:t>
            </a:r>
            <a:endParaRPr lang="it-IT" sz="2400" dirty="0" smtClean="0"/>
          </a:p>
          <a:p>
            <a:pPr marL="114300" indent="-457200" algn="just">
              <a:spcBef>
                <a:spcPts val="0"/>
              </a:spcBef>
              <a:spcAft>
                <a:spcPts val="1200"/>
              </a:spcAft>
              <a:buFont typeface="+mj-lt"/>
              <a:buAutoNum type="arabicPeriod"/>
            </a:pPr>
            <a:r>
              <a:rPr lang="it-IT" sz="2400" dirty="0" smtClean="0"/>
              <a:t>l’inizio di esperienza di apprendimento scolastico (6-8 anni). </a:t>
            </a:r>
          </a:p>
          <a:p>
            <a:pPr marL="114300" indent="-457200" algn="just">
              <a:spcBef>
                <a:spcPts val="0"/>
              </a:spcBef>
              <a:spcAft>
                <a:spcPts val="1200"/>
              </a:spcAft>
              <a:buFont typeface="+mj-lt"/>
              <a:buAutoNum type="arabicPeriod"/>
            </a:pPr>
            <a:r>
              <a:rPr lang="it-IT" sz="2400" dirty="0" smtClean="0"/>
              <a:t>l’adolescenza.</a:t>
            </a:r>
          </a:p>
          <a:p>
            <a:pPr marL="0" algn="just">
              <a:spcBef>
                <a:spcPts val="0"/>
              </a:spcBef>
              <a:spcAft>
                <a:spcPts val="1200"/>
              </a:spcAft>
              <a:buNone/>
            </a:pPr>
            <a:r>
              <a:rPr lang="it-IT" sz="2400" dirty="0" smtClean="0"/>
              <a:t>Questi tre tempi corrispondono a tappe chiave dell’affiliazione al mondo d’accoglienza.</a:t>
            </a:r>
          </a:p>
          <a:p>
            <a:pPr marL="0" algn="just">
              <a:spcBef>
                <a:spcPts val="0"/>
              </a:spcBef>
              <a:buNone/>
            </a:pPr>
            <a:endParaRPr lang="it-IT"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39784"/>
          </a:xfrm>
        </p:spPr>
        <p:txBody>
          <a:bodyPr>
            <a:normAutofit/>
          </a:bodyPr>
          <a:lstStyle/>
          <a:p>
            <a:pPr algn="just"/>
            <a:r>
              <a:rPr lang="it-IT" sz="2800" b="1" dirty="0" smtClean="0">
                <a:latin typeface="+mn-lt"/>
              </a:rPr>
              <a:t>Analisi sequenziale dei colloqui</a:t>
            </a:r>
            <a:endParaRPr lang="it-IT" sz="2800" b="1" dirty="0">
              <a:latin typeface="+mn-lt"/>
            </a:endParaRPr>
          </a:p>
        </p:txBody>
      </p:sp>
      <p:sp>
        <p:nvSpPr>
          <p:cNvPr id="3" name="Segnaposto contenuto 2"/>
          <p:cNvSpPr>
            <a:spLocks noGrp="1"/>
          </p:cNvSpPr>
          <p:nvPr>
            <p:ph idx="1"/>
          </p:nvPr>
        </p:nvSpPr>
        <p:spPr>
          <a:xfrm>
            <a:off x="457200" y="1214422"/>
            <a:ext cx="8229600" cy="4911741"/>
          </a:xfrm>
        </p:spPr>
        <p:txBody>
          <a:bodyPr>
            <a:normAutofit/>
          </a:bodyPr>
          <a:lstStyle/>
          <a:p>
            <a:pPr marL="0" algn="just">
              <a:spcBef>
                <a:spcPts val="0"/>
              </a:spcBef>
              <a:buNone/>
            </a:pPr>
            <a:r>
              <a:rPr lang="it-IT" sz="2400" b="1" dirty="0" smtClean="0"/>
              <a:t>PRIMO COLLOQUIO: </a:t>
            </a:r>
            <a:r>
              <a:rPr lang="it-IT" sz="2400" dirty="0" smtClean="0"/>
              <a:t>L’</a:t>
            </a:r>
            <a:r>
              <a:rPr lang="it-IT" sz="2400" dirty="0" err="1" smtClean="0"/>
              <a:t>equipé</a:t>
            </a:r>
            <a:r>
              <a:rPr lang="it-IT" sz="2400" dirty="0" smtClean="0"/>
              <a:t> coinvolta nel setting terapeutico nota subito l’assenza della madre nel primo incontro. Allora viene da pensare che dev’esserci una disfunzione grave della relazione madre-bambino perché la madre sia messa così in disparte. </a:t>
            </a:r>
          </a:p>
          <a:p>
            <a:pPr marL="0" algn="just">
              <a:spcBef>
                <a:spcPts val="0"/>
              </a:spcBef>
              <a:buNone/>
            </a:pPr>
            <a:r>
              <a:rPr lang="it-IT" sz="2400" dirty="0" smtClean="0"/>
              <a:t>Inoltre la relazione padre-bambino dev’essere al tempo stesso troppo vicina e troppo diretta senza nessuna mediazione.</a:t>
            </a:r>
          </a:p>
          <a:p>
            <a:pPr marL="0" algn="just">
              <a:spcBef>
                <a:spcPts val="0"/>
              </a:spcBef>
              <a:buNone/>
            </a:pPr>
            <a:r>
              <a:rPr lang="it-IT" sz="2400" dirty="0" smtClean="0"/>
              <a:t>La terapeuta rimane maggiormente colpita dall’aspetto fisico del bambino; ipotonico, malaticcio, dal quale non si riesce ad incrociare lo sguardo.</a:t>
            </a:r>
          </a:p>
          <a:p>
            <a:pPr marL="0" algn="just">
              <a:spcBef>
                <a:spcPts val="0"/>
              </a:spcBef>
              <a:buNone/>
            </a:pPr>
            <a:r>
              <a:rPr lang="it-IT" sz="2400" dirty="0" smtClean="0"/>
              <a:t>Se le interazioni madre-bambino sembrano disarmoniche, l’</a:t>
            </a:r>
            <a:r>
              <a:rPr lang="it-IT" sz="2400" dirty="0" err="1" smtClean="0"/>
              <a:t>equipé</a:t>
            </a:r>
            <a:r>
              <a:rPr lang="it-IT" sz="2400" dirty="0" smtClean="0"/>
              <a:t> pensa allora che la famiglia se ne occupa male.</a:t>
            </a:r>
          </a:p>
          <a:p>
            <a:pPr marL="0" algn="just">
              <a:spcBef>
                <a:spcPts val="0"/>
              </a:spcBef>
              <a:buNone/>
            </a:pPr>
            <a:endParaRPr lang="it-IT"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85794"/>
            <a:ext cx="8229600" cy="5340369"/>
          </a:xfrm>
        </p:spPr>
        <p:txBody>
          <a:bodyPr>
            <a:normAutofit/>
          </a:bodyPr>
          <a:lstStyle/>
          <a:p>
            <a:pPr marL="0" algn="just">
              <a:spcBef>
                <a:spcPts val="0"/>
              </a:spcBef>
              <a:buNone/>
            </a:pPr>
            <a:r>
              <a:rPr lang="it-IT" sz="2400" dirty="0" smtClean="0"/>
              <a:t>Il padre afferma inoltre che: “Era un bambino che attirava lo sguardo ma che non guardava.”</a:t>
            </a:r>
          </a:p>
          <a:p>
            <a:pPr marL="0" algn="just">
              <a:spcBef>
                <a:spcPts val="0"/>
              </a:spcBef>
              <a:buNone/>
            </a:pPr>
            <a:r>
              <a:rPr lang="it-IT" sz="2400" dirty="0" smtClean="0"/>
              <a:t>Questa espressione rivela la rappresentazione sottostante della natura di questo bambino: se non guarda verso l’esterno è perché guarda il suo mondo interiore. Un bambino ben educato non deve guardare gli adulti dritto negli occhi. Ma questo è compito dell’educazione. Quindi il bambino non ha bisogno di un educazione umana.</a:t>
            </a:r>
          </a:p>
          <a:p>
            <a:pPr marL="0" algn="just">
              <a:spcBef>
                <a:spcPts val="0"/>
              </a:spcBef>
              <a:buNone/>
            </a:pPr>
            <a:r>
              <a:rPr lang="it-IT" sz="2400" dirty="0" smtClean="0"/>
              <a:t>Il fallimento dei medici occidentali lo porta quindi a pensare che Moussa soffra di una malattia da “africani.”</a:t>
            </a:r>
          </a:p>
          <a:p>
            <a:pPr marL="0" algn="just">
              <a:spcBef>
                <a:spcPts val="0"/>
              </a:spcBef>
              <a:buNone/>
            </a:pPr>
            <a:r>
              <a:rPr lang="it-IT" sz="2400" dirty="0" smtClean="0"/>
              <a:t>Il padre è anche ricorso ad un guaritore (</a:t>
            </a:r>
            <a:r>
              <a:rPr lang="it-IT" sz="2400" dirty="0" err="1" smtClean="0"/>
              <a:t>Bambara</a:t>
            </a:r>
            <a:r>
              <a:rPr lang="it-IT" sz="2400" dirty="0" smtClean="0"/>
              <a:t>) il quale ha detto che era una malattia di Djinné.</a:t>
            </a:r>
          </a:p>
          <a:p>
            <a:pPr marL="0" algn="just">
              <a:spcBef>
                <a:spcPts val="0"/>
              </a:spcBef>
              <a:buNone/>
            </a:pPr>
            <a:r>
              <a:rPr lang="it-IT" sz="2400" dirty="0" smtClean="0"/>
              <a:t>I Djinné attaccano gli umani quando questi non sono protetti, per es. durante il passaggio da uno stato all’altro.</a:t>
            </a:r>
          </a:p>
          <a:p>
            <a:pPr marL="0" algn="just">
              <a:spcBef>
                <a:spcPts val="0"/>
              </a:spcBef>
              <a:buNone/>
            </a:pPr>
            <a:endParaRPr lang="it-IT"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642918"/>
            <a:ext cx="8229600" cy="5411807"/>
          </a:xfrm>
        </p:spPr>
        <p:txBody>
          <a:bodyPr>
            <a:normAutofit fontScale="92500" lnSpcReduction="20000"/>
          </a:bodyPr>
          <a:lstStyle/>
          <a:p>
            <a:pPr marL="0" algn="just">
              <a:spcBef>
                <a:spcPts val="0"/>
              </a:spcBef>
              <a:buNone/>
            </a:pPr>
            <a:r>
              <a:rPr lang="it-IT" sz="2600" b="1" dirty="0" smtClean="0"/>
              <a:t>IPOTESI ETNOPSICHIATRICA: </a:t>
            </a:r>
            <a:r>
              <a:rPr lang="it-IT" sz="2600" dirty="0" smtClean="0"/>
              <a:t>la migrazione porta con sé una rottura del contesto culturale e spesso sono i bambini a risentire del viaggio dei genitori, ossia il primo che nasce in questo caso in Francia, è il più esposto alla malattia perché è il meno protetto dai genitori resi fragili dalla migrazione.</a:t>
            </a:r>
          </a:p>
          <a:p>
            <a:pPr marL="0" algn="just">
              <a:spcBef>
                <a:spcPts val="0"/>
              </a:spcBef>
              <a:buNone/>
            </a:pPr>
            <a:endParaRPr lang="it-IT" sz="2600" dirty="0" smtClean="0"/>
          </a:p>
          <a:p>
            <a:pPr marL="0" algn="just">
              <a:spcBef>
                <a:spcPts val="0"/>
              </a:spcBef>
              <a:buNone/>
            </a:pPr>
            <a:r>
              <a:rPr lang="it-IT" sz="2600" b="1" dirty="0" smtClean="0"/>
              <a:t>UNA LETTURA POSSIBILE DELLA PATOLOGIA DEL BAMBINO</a:t>
            </a:r>
          </a:p>
          <a:p>
            <a:pPr marL="0" algn="just">
              <a:spcBef>
                <a:spcPts val="0"/>
              </a:spcBef>
              <a:buNone/>
            </a:pPr>
            <a:r>
              <a:rPr lang="it-IT" sz="2600" dirty="0" smtClean="0"/>
              <a:t>L’analisi del quadro semiologico presentato dal bambino condurranno il terapeuta occidentale ad avanzare diverse diagnosi:</a:t>
            </a:r>
          </a:p>
          <a:p>
            <a:pPr marL="0" algn="just">
              <a:spcBef>
                <a:spcPts val="0"/>
              </a:spcBef>
            </a:pPr>
            <a:r>
              <a:rPr lang="it-IT" sz="2600" dirty="0" smtClean="0"/>
              <a:t>disturbi alimentari, arresto della crescita, ritardo dello sviluppo psico-motorio</a:t>
            </a:r>
          </a:p>
          <a:p>
            <a:pPr marL="0" algn="just">
              <a:spcBef>
                <a:spcPts val="0"/>
              </a:spcBef>
            </a:pPr>
            <a:r>
              <a:rPr lang="it-IT" sz="2600" dirty="0" smtClean="0"/>
              <a:t>Si mette in evidenza un atonia timica </a:t>
            </a:r>
          </a:p>
          <a:p>
            <a:pPr marL="0" algn="just">
              <a:spcBef>
                <a:spcPts val="0"/>
              </a:spcBef>
            </a:pPr>
            <a:r>
              <a:rPr lang="it-IT" sz="2600" dirty="0" smtClean="0"/>
              <a:t>un inerzia motoria</a:t>
            </a:r>
          </a:p>
          <a:p>
            <a:pPr marL="0" algn="just">
              <a:spcBef>
                <a:spcPts val="0"/>
              </a:spcBef>
            </a:pPr>
            <a:r>
              <a:rPr lang="it-IT" sz="2600" dirty="0" smtClean="0"/>
              <a:t>un ripiegamento del bambino in sé stesso con una povertà interattiva  </a:t>
            </a:r>
          </a:p>
          <a:p>
            <a:pPr marL="0" algn="just">
              <a:spcBef>
                <a:spcPts val="0"/>
              </a:spcBef>
              <a:buNone/>
            </a:pPr>
            <a:endParaRPr lang="it-IT" sz="2400" dirty="0" smtClean="0"/>
          </a:p>
          <a:p>
            <a:pPr marL="0" algn="just">
              <a:spcBef>
                <a:spcPts val="0"/>
              </a:spcBef>
              <a:buNone/>
            </a:pPr>
            <a:r>
              <a:rPr lang="it-IT" sz="2400" b="1" dirty="0" smtClean="0"/>
              <a:t>	 </a:t>
            </a:r>
            <a:endParaRPr lang="it-IT" sz="24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14356"/>
            <a:ext cx="8229600" cy="5411807"/>
          </a:xfrm>
        </p:spPr>
        <p:txBody>
          <a:bodyPr>
            <a:normAutofit/>
          </a:bodyPr>
          <a:lstStyle/>
          <a:p>
            <a:pPr marL="0" algn="just">
              <a:spcBef>
                <a:spcPts val="0"/>
              </a:spcBef>
              <a:buNone/>
            </a:pPr>
            <a:r>
              <a:rPr lang="it-IT" sz="2400" dirty="0" smtClean="0"/>
              <a:t>Questi quattro assi corrispondono ai segni della depressione precoce del bambino.</a:t>
            </a:r>
          </a:p>
          <a:p>
            <a:pPr marL="0" algn="just">
              <a:spcBef>
                <a:spcPts val="0"/>
              </a:spcBef>
              <a:buNone/>
            </a:pPr>
            <a:r>
              <a:rPr lang="it-IT" sz="2400" dirty="0" smtClean="0"/>
              <a:t>L’atonia timica si caratterizza qui con l’indifferenza del bambino.</a:t>
            </a:r>
          </a:p>
          <a:p>
            <a:pPr marL="0" algn="just">
              <a:spcBef>
                <a:spcPts val="0"/>
              </a:spcBef>
              <a:buNone/>
            </a:pPr>
            <a:r>
              <a:rPr lang="it-IT" sz="2400" dirty="0" smtClean="0"/>
              <a:t>La povertà interattiva è sottolineata in Moussa da mancanza di risposte alle sollecitazioni qualsiasi esse siano.</a:t>
            </a:r>
          </a:p>
          <a:p>
            <a:pPr marL="0" algn="just">
              <a:spcBef>
                <a:spcPts val="0"/>
              </a:spcBef>
              <a:buNone/>
            </a:pPr>
            <a:r>
              <a:rPr lang="it-IT" sz="2400" dirty="0" smtClean="0"/>
              <a:t>È la descrizione classica di un alterazione della comunicazione  che si aggrava nella misura in cui la cerchia delle persone attorno a lui è disorientata dall’indifferenza del bambino.</a:t>
            </a:r>
          </a:p>
          <a:p>
            <a:pPr marL="0" algn="just">
              <a:spcBef>
                <a:spcPts val="0"/>
              </a:spcBef>
              <a:buNone/>
            </a:pPr>
            <a:r>
              <a:rPr lang="it-IT" sz="2400" dirty="0" smtClean="0"/>
              <a:t>In questo caso, le persone hanno paura del bambino.</a:t>
            </a:r>
          </a:p>
          <a:p>
            <a:pPr marL="0" algn="just">
              <a:spcBef>
                <a:spcPts val="0"/>
              </a:spcBef>
              <a:buNone/>
            </a:pPr>
            <a:r>
              <a:rPr lang="it-IT" sz="2400" dirty="0" smtClean="0"/>
              <a:t>Quindi la diagnosi occidentale sarebbe stata senz’altro quella di una depressione grave del bambino, anche di più, si sa in un bambino depresso è difficile fare un’altra diagnosi perché la depressione modifica il quadro psicopatologico. </a:t>
            </a:r>
            <a:endParaRPr lang="it-IT"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85794"/>
            <a:ext cx="8229600" cy="5340369"/>
          </a:xfrm>
        </p:spPr>
        <p:txBody>
          <a:bodyPr>
            <a:normAutofit/>
          </a:bodyPr>
          <a:lstStyle/>
          <a:p>
            <a:pPr marL="0" algn="just">
              <a:spcBef>
                <a:spcPts val="0"/>
              </a:spcBef>
              <a:buNone/>
            </a:pPr>
            <a:r>
              <a:rPr lang="it-IT" sz="2400" b="1" dirty="0" smtClean="0"/>
              <a:t>SINTOMI DELLA MADRE E DEL PADRE</a:t>
            </a:r>
          </a:p>
          <a:p>
            <a:pPr marL="0" algn="just">
              <a:spcBef>
                <a:spcPts val="0"/>
              </a:spcBef>
              <a:buNone/>
            </a:pPr>
            <a:r>
              <a:rPr lang="it-IT" sz="2400" dirty="0" smtClean="0"/>
              <a:t>La madre: è triste, ha dei comportamenti fobici ma solo nei confronti di Moussa. Secondo la nosografia psichiatrica, si direbbe che sia depressa: una depressione che esisteva già durante la gravidanza del bambino ma che si è accentuata nel periodo </a:t>
            </a:r>
            <a:r>
              <a:rPr lang="it-IT" sz="2400" dirty="0" err="1" smtClean="0"/>
              <a:t>post-partum</a:t>
            </a:r>
            <a:r>
              <a:rPr lang="it-IT" sz="2400" dirty="0" smtClean="0"/>
              <a:t>. Sono note le ripercussioni della depressione materna sul bambino.</a:t>
            </a:r>
          </a:p>
          <a:p>
            <a:pPr marL="0" algn="just">
              <a:spcBef>
                <a:spcPts val="0"/>
              </a:spcBef>
              <a:buNone/>
            </a:pPr>
            <a:r>
              <a:rPr lang="it-IT" sz="2400" dirty="0" smtClean="0"/>
              <a:t>Il padre: si è ammalato al suo arrivo in Francia: insonnia, cefalee, pensieri assillanti. Presenta un patologia ansiosa e fobica grave.</a:t>
            </a:r>
          </a:p>
          <a:p>
            <a:pPr marL="0" algn="just">
              <a:spcBef>
                <a:spcPts val="0"/>
              </a:spcBef>
              <a:buNone/>
            </a:pPr>
            <a:r>
              <a:rPr lang="it-IT" sz="2400" dirty="0" smtClean="0"/>
              <a:t>Coinvolto in conflitti di filiazione, non accetta l’autorità del padre e cerca di risolvere questo conflitto lasciando il paese.</a:t>
            </a:r>
          </a:p>
          <a:p>
            <a:pPr marL="0" algn="just">
              <a:spcBef>
                <a:spcPts val="0"/>
              </a:spcBef>
              <a:buNone/>
            </a:pPr>
            <a:endParaRPr lang="it-IT" sz="2400" dirty="0" smtClean="0"/>
          </a:p>
          <a:p>
            <a:pPr marL="0" algn="just">
              <a:spcBef>
                <a:spcPts val="0"/>
              </a:spcBef>
              <a:buNone/>
            </a:pPr>
            <a:r>
              <a:rPr lang="it-IT" sz="2400" dirty="0" smtClean="0"/>
              <a:t>  </a:t>
            </a:r>
            <a:endParaRPr lang="it-IT"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14356"/>
            <a:ext cx="8229600" cy="5411807"/>
          </a:xfrm>
        </p:spPr>
        <p:txBody>
          <a:bodyPr>
            <a:normAutofit/>
          </a:bodyPr>
          <a:lstStyle/>
          <a:p>
            <a:pPr marL="0" algn="just">
              <a:spcBef>
                <a:spcPts val="0"/>
              </a:spcBef>
              <a:buNone/>
            </a:pPr>
            <a:r>
              <a:rPr lang="it-IT" sz="2400" b="1" dirty="0" smtClean="0"/>
              <a:t>SECONDO COLLOQUIO: </a:t>
            </a:r>
            <a:r>
              <a:rPr lang="it-IT" sz="2400" dirty="0" smtClean="0"/>
              <a:t>Nel II colloquio il padre inizia dicendo che ora il bambino accetta di camminare e mangiare.</a:t>
            </a:r>
          </a:p>
          <a:p>
            <a:pPr marL="0" algn="just">
              <a:spcBef>
                <a:spcPts val="0"/>
              </a:spcBef>
              <a:buNone/>
            </a:pPr>
            <a:r>
              <a:rPr lang="it-IT" sz="2400" dirty="0" smtClean="0"/>
              <a:t>Ha parlato al padre di Moussa che a sua volta ha consultato un guaritore; che gli ha consigliato delle cose per il bambino.</a:t>
            </a:r>
          </a:p>
          <a:p>
            <a:pPr marL="0" algn="just">
              <a:spcBef>
                <a:spcPts val="0"/>
              </a:spcBef>
              <a:buNone/>
            </a:pPr>
            <a:r>
              <a:rPr lang="it-IT" sz="2400" dirty="0" smtClean="0"/>
              <a:t>Ora la madre parla a Moussa come a un “vecchio”. </a:t>
            </a:r>
          </a:p>
          <a:p>
            <a:pPr marL="0" algn="just">
              <a:spcBef>
                <a:spcPts val="0"/>
              </a:spcBef>
              <a:buNone/>
            </a:pPr>
            <a:r>
              <a:rPr lang="it-IT" sz="2400" dirty="0" smtClean="0"/>
              <a:t>Il padre ha costruito nei confronti di Moussa un nuovo atteggiamento che si basa sulla proposta terapeutica. </a:t>
            </a:r>
          </a:p>
          <a:p>
            <a:pPr marL="0" algn="just">
              <a:spcBef>
                <a:spcPts val="0"/>
              </a:spcBef>
              <a:buNone/>
            </a:pPr>
            <a:r>
              <a:rPr lang="it-IT" sz="2400" dirty="0" smtClean="0"/>
              <a:t>Da allora “accetta di camminare e mangiare”, e collega questo cambiamento con l’atto del guaritore tradizionale senza ricordare l’azione della terapeuta. </a:t>
            </a:r>
          </a:p>
          <a:p>
            <a:pPr marL="0" algn="just">
              <a:spcBef>
                <a:spcPts val="0"/>
              </a:spcBef>
              <a:buNone/>
            </a:pPr>
            <a:r>
              <a:rPr lang="it-IT" sz="2400" dirty="0" smtClean="0"/>
              <a:t>Moussa è più vivace, non ha più lo sguardo spaurito e triste della prima volta.</a:t>
            </a:r>
            <a:endParaRPr lang="it-IT"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57232"/>
            <a:ext cx="8229600" cy="5268931"/>
          </a:xfrm>
        </p:spPr>
        <p:txBody>
          <a:bodyPr>
            <a:noAutofit/>
          </a:bodyPr>
          <a:lstStyle/>
          <a:p>
            <a:pPr marL="0" algn="just">
              <a:spcBef>
                <a:spcPts val="0"/>
              </a:spcBef>
              <a:buNone/>
            </a:pPr>
            <a:r>
              <a:rPr lang="it-IT" sz="2400" b="1" dirty="0" smtClean="0"/>
              <a:t>TERZO COLLOQUIO:</a:t>
            </a:r>
            <a:r>
              <a:rPr lang="it-IT" sz="2400" dirty="0" smtClean="0"/>
              <a:t> </a:t>
            </a:r>
            <a:r>
              <a:rPr lang="it-IT" sz="2400" i="1" dirty="0" smtClean="0"/>
              <a:t>nuove relazioni madre-bambino</a:t>
            </a:r>
          </a:p>
          <a:p>
            <a:pPr marL="0" algn="just">
              <a:spcBef>
                <a:spcPts val="0"/>
              </a:spcBef>
              <a:buNone/>
            </a:pPr>
            <a:r>
              <a:rPr lang="it-IT" sz="2400" dirty="0" smtClean="0"/>
              <a:t>Nel terzo colloquio la situazione familiare è nettamente migliorata, si evidenzia:</a:t>
            </a:r>
          </a:p>
          <a:p>
            <a:pPr marL="0" algn="just">
              <a:spcBef>
                <a:spcPts val="0"/>
              </a:spcBef>
            </a:pPr>
            <a:r>
              <a:rPr lang="it-IT" sz="2400" dirty="0" smtClean="0"/>
              <a:t>La scomparsa dei sintomi di Khadiatou (madre) e di </a:t>
            </a:r>
            <a:r>
              <a:rPr lang="it-IT" sz="2400" dirty="0" err="1" smtClean="0"/>
              <a:t>Moussa</a:t>
            </a:r>
            <a:r>
              <a:rPr lang="it-IT" sz="2400" dirty="0" smtClean="0"/>
              <a:t>, e in particolare la tristezza della madre e il fatto di evitare l’interazione con il bambino.</a:t>
            </a:r>
          </a:p>
          <a:p>
            <a:pPr marL="0" algn="just">
              <a:spcBef>
                <a:spcPts val="0"/>
              </a:spcBef>
            </a:pPr>
            <a:r>
              <a:rPr lang="it-IT" sz="2400" dirty="0" smtClean="0"/>
              <a:t>La madre parla sempre meglio il francese: questa modifica di un indice di acculturazione mostra che Khadiatou stabilisce sempre più facilmente dei nessi fra universi fin allora avvertiti come eterogenei (quello del paese, quello di qui).</a:t>
            </a:r>
          </a:p>
          <a:p>
            <a:pPr marL="0" algn="just">
              <a:spcBef>
                <a:spcPts val="0"/>
              </a:spcBef>
              <a:buNone/>
            </a:pPr>
            <a:r>
              <a:rPr lang="it-IT" sz="2400" dirty="0" smtClean="0"/>
              <a:t>Il bambino ormai si trova più dalla parte degli umani che degli Antenati, quindi i genitori non hanno più paura che </a:t>
            </a:r>
            <a:r>
              <a:rPr lang="it-IT" sz="2400" dirty="0" err="1" smtClean="0"/>
              <a:t>Moussa</a:t>
            </a:r>
            <a:r>
              <a:rPr lang="it-IT" sz="2400" dirty="0" smtClean="0"/>
              <a:t> muoia.</a:t>
            </a:r>
          </a:p>
          <a:p>
            <a:pPr marL="0" algn="just">
              <a:spcBef>
                <a:spcPts val="0"/>
              </a:spcBef>
              <a:buNone/>
            </a:pPr>
            <a:endParaRPr lang="it-IT"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85794"/>
            <a:ext cx="8229600" cy="5340369"/>
          </a:xfrm>
        </p:spPr>
        <p:txBody>
          <a:bodyPr>
            <a:normAutofit/>
          </a:bodyPr>
          <a:lstStyle/>
          <a:p>
            <a:pPr marL="0" algn="just">
              <a:spcBef>
                <a:spcPts val="0"/>
              </a:spcBef>
              <a:buNone/>
            </a:pPr>
            <a:r>
              <a:rPr lang="it-IT" sz="2400" dirty="0" smtClean="0"/>
              <a:t>Inoltre acquista la capacità di camminare, l’insonnia e l’anoressia scompaiono. Ora è un bambino allegro, aperto e molto più stabile sul piano dell’umore. </a:t>
            </a:r>
          </a:p>
          <a:p>
            <a:pPr marL="0" algn="just">
              <a:spcBef>
                <a:spcPts val="0"/>
              </a:spcBef>
              <a:buNone/>
            </a:pPr>
            <a:endParaRPr lang="it-IT" sz="2400" dirty="0" smtClean="0"/>
          </a:p>
          <a:p>
            <a:pPr marL="0" algn="just">
              <a:spcBef>
                <a:spcPts val="0"/>
              </a:spcBef>
              <a:buNone/>
            </a:pPr>
            <a:r>
              <a:rPr lang="it-IT" sz="2400" b="1" dirty="0" smtClean="0"/>
              <a:t>QUARTO COLLOQUIO:</a:t>
            </a:r>
            <a:r>
              <a:rPr lang="it-IT" sz="2400" dirty="0" smtClean="0"/>
              <a:t> Diversi atti sono stati compiuti al paese del padre che vi è andato da solo; </a:t>
            </a:r>
          </a:p>
          <a:p>
            <a:pPr marL="0" algn="just">
              <a:spcBef>
                <a:spcPts val="0"/>
              </a:spcBef>
            </a:pPr>
            <a:r>
              <a:rPr lang="it-IT" sz="2400" dirty="0" smtClean="0"/>
              <a:t>La consultazione del padre e degli anziani della famiglia a proposito di </a:t>
            </a:r>
            <a:r>
              <a:rPr lang="it-IT" sz="2400" dirty="0" err="1" smtClean="0"/>
              <a:t>Moussa</a:t>
            </a:r>
            <a:r>
              <a:rPr lang="it-IT" sz="2400" dirty="0" smtClean="0"/>
              <a:t>;</a:t>
            </a:r>
          </a:p>
          <a:p>
            <a:pPr marL="0" algn="just">
              <a:spcBef>
                <a:spcPts val="0"/>
              </a:spcBef>
            </a:pPr>
            <a:r>
              <a:rPr lang="it-IT" sz="2400" dirty="0" smtClean="0"/>
              <a:t>La riunione della famiglia allargata, che ha tentato di regolare i conflitti che esistono dalla morte del nonno </a:t>
            </a:r>
            <a:r>
              <a:rPr lang="it-IT" sz="2400" dirty="0" err="1" smtClean="0"/>
              <a:t>pterno</a:t>
            </a:r>
            <a:r>
              <a:rPr lang="it-IT" sz="2400" dirty="0" smtClean="0"/>
              <a:t>.</a:t>
            </a:r>
          </a:p>
          <a:p>
            <a:pPr marL="0" algn="just">
              <a:spcBef>
                <a:spcPts val="0"/>
              </a:spcBef>
              <a:buNone/>
            </a:pPr>
            <a:r>
              <a:rPr lang="it-IT" sz="2400" dirty="0" smtClean="0"/>
              <a:t>Questi atti compiuti simultaneamente segnano dei nessi di causalità più o meno diretta fra la malattia del bambino e le storie non risolte della famiglia.</a:t>
            </a:r>
          </a:p>
          <a:p>
            <a:pPr marL="0" algn="just">
              <a:spcBef>
                <a:spcPts val="0"/>
              </a:spcBef>
              <a:buNone/>
            </a:pPr>
            <a:endParaRPr lang="it-IT"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85794"/>
            <a:ext cx="8229600" cy="5340369"/>
          </a:xfrm>
        </p:spPr>
        <p:txBody>
          <a:bodyPr>
            <a:normAutofit/>
          </a:bodyPr>
          <a:lstStyle/>
          <a:p>
            <a:pPr marL="0" algn="just">
              <a:spcBef>
                <a:spcPts val="0"/>
              </a:spcBef>
              <a:buNone/>
            </a:pPr>
            <a:r>
              <a:rPr lang="it-IT" sz="2800" b="1" dirty="0" smtClean="0"/>
              <a:t>Meccanismi attivi</a:t>
            </a:r>
          </a:p>
          <a:p>
            <a:pPr marL="0" algn="just">
              <a:spcBef>
                <a:spcPts val="0"/>
              </a:spcBef>
              <a:buNone/>
            </a:pPr>
            <a:r>
              <a:rPr lang="it-IT" sz="2400" dirty="0" smtClean="0"/>
              <a:t>A partire dall’analisi dei colloqui, più processi attivi possono essere individuati sotto forma di proposizioni sintetiche.</a:t>
            </a:r>
          </a:p>
          <a:p>
            <a:pPr marL="114300" indent="-457200" algn="just">
              <a:spcBef>
                <a:spcPts val="0"/>
              </a:spcBef>
              <a:buFont typeface="+mj-lt"/>
              <a:buAutoNum type="arabicPeriod"/>
            </a:pPr>
            <a:r>
              <a:rPr lang="it-IT" sz="2400" dirty="0" smtClean="0"/>
              <a:t>Esistono delle eziologie culturali della malattia del bambino che bisogna ricostruire.</a:t>
            </a:r>
          </a:p>
          <a:p>
            <a:pPr marL="114300" indent="-457200" algn="just">
              <a:spcBef>
                <a:spcPts val="0"/>
              </a:spcBef>
              <a:buFont typeface="+mj-lt"/>
              <a:buAutoNum type="arabicPeriod"/>
            </a:pPr>
            <a:r>
              <a:rPr lang="it-IT" sz="2400" dirty="0" smtClean="0"/>
              <a:t>Nel corso dei colloqui sono state richiamate diverse teorie eziologiche: quella dell’attacco da parte dei </a:t>
            </a:r>
            <a:r>
              <a:rPr lang="it-IT" sz="2400" i="1" dirty="0" smtClean="0"/>
              <a:t>Djinné, </a:t>
            </a:r>
            <a:r>
              <a:rPr lang="it-IT" sz="2400" dirty="0" smtClean="0"/>
              <a:t>proposta dal marabutto e quella del bambino </a:t>
            </a:r>
            <a:r>
              <a:rPr lang="it-IT" sz="2400" i="1" dirty="0" smtClean="0"/>
              <a:t>Nit </a:t>
            </a:r>
            <a:r>
              <a:rPr lang="it-IT" sz="2400" i="1" dirty="0" err="1" smtClean="0"/>
              <a:t>ku</a:t>
            </a:r>
            <a:r>
              <a:rPr lang="it-IT" sz="2400" i="1" dirty="0" smtClean="0"/>
              <a:t> bon.</a:t>
            </a:r>
            <a:r>
              <a:rPr lang="it-IT" sz="2400" dirty="0" smtClean="0"/>
              <a:t> Queste teorie ammettono statuti diversi per quanto riguarda la loro capacità di strutturare il setting presentato dal bambino e dall’ insieme delle rappresentazioni dei genitori.                                                                                               </a:t>
            </a:r>
          </a:p>
          <a:p>
            <a:pPr marL="114300" indent="-457200" algn="just">
              <a:spcBef>
                <a:spcPts val="0"/>
              </a:spcBef>
              <a:buFont typeface="+mj-lt"/>
              <a:buAutoNum type="arabicPeriod"/>
            </a:pPr>
            <a:r>
              <a:rPr lang="it-IT" sz="2400" dirty="0" smtClean="0"/>
              <a:t>Il padre propone, attraverso enunciati culturali  un eziologia implicita.</a:t>
            </a:r>
          </a:p>
          <a:p>
            <a:pPr marL="114300" indent="-457200" algn="just">
              <a:spcBef>
                <a:spcPts val="0"/>
              </a:spcBef>
              <a:buNone/>
            </a:pPr>
            <a:endParaRPr lang="it-IT" sz="2400" dirty="0" smtClean="0"/>
          </a:p>
          <a:p>
            <a:pPr marL="114300" indent="-457200" algn="just">
              <a:spcBef>
                <a:spcPts val="0"/>
              </a:spcBef>
              <a:buNone/>
            </a:pPr>
            <a:endParaRPr lang="it-IT" sz="2400" dirty="0" smtClean="0"/>
          </a:p>
          <a:p>
            <a:pPr marL="0" algn="just">
              <a:spcBef>
                <a:spcPts val="0"/>
              </a:spcBef>
              <a:buNone/>
            </a:pPr>
            <a:endParaRPr lang="it-IT" sz="28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57232"/>
            <a:ext cx="8229600" cy="5268931"/>
          </a:xfrm>
        </p:spPr>
        <p:txBody>
          <a:bodyPr>
            <a:normAutofit/>
          </a:bodyPr>
          <a:lstStyle/>
          <a:p>
            <a:pPr marL="0" algn="just">
              <a:spcBef>
                <a:spcPts val="0"/>
              </a:spcBef>
              <a:buNone/>
            </a:pPr>
            <a:r>
              <a:rPr lang="it-IT" sz="2400" dirty="0" smtClean="0"/>
              <a:t>Il terapeuta trasforma questo implicito in un sapere condiviso. </a:t>
            </a:r>
          </a:p>
          <a:p>
            <a:pPr marL="0" algn="just">
              <a:spcBef>
                <a:spcPts val="0"/>
              </a:spcBef>
              <a:buNone/>
            </a:pPr>
            <a:r>
              <a:rPr lang="it-IT" sz="2400" dirty="0" smtClean="0"/>
              <a:t>A sua volta, il paziente convalida questa nuova tappa considerando questo nuovo implicito come acquisito. Questi processi di convalida e di retro convalida si ripetono diverse volte.</a:t>
            </a:r>
          </a:p>
          <a:p>
            <a:pPr marL="114300" indent="-457200" algn="just">
              <a:spcBef>
                <a:spcPts val="0"/>
              </a:spcBef>
              <a:buFont typeface="+mj-lt"/>
              <a:buAutoNum type="arabicPeriod" startAt="4"/>
            </a:pPr>
            <a:r>
              <a:rPr lang="it-IT" sz="2400" dirty="0" smtClean="0"/>
              <a:t>Sarebbe quindi il passaggio dall’ implicito all’esplicito (l’eziologia del </a:t>
            </a:r>
            <a:r>
              <a:rPr lang="it-IT" sz="2400" i="1" dirty="0" smtClean="0"/>
              <a:t>Nit </a:t>
            </a:r>
            <a:r>
              <a:rPr lang="it-IT" sz="2400" i="1" dirty="0" err="1" smtClean="0"/>
              <a:t>ku</a:t>
            </a:r>
            <a:r>
              <a:rPr lang="it-IT" sz="2400" i="1" dirty="0" smtClean="0"/>
              <a:t> bon) </a:t>
            </a:r>
            <a:r>
              <a:rPr lang="it-IT" sz="2400" dirty="0" smtClean="0"/>
              <a:t>a dare a queste logiche, la loro funzionalità terapeutica riorganizzando in maniera strutturante le rappresentazioni culturali, e articolandole le une con le altre. </a:t>
            </a:r>
          </a:p>
          <a:p>
            <a:pPr marL="114300" indent="-457200" algn="just">
              <a:spcBef>
                <a:spcPts val="0"/>
              </a:spcBef>
              <a:buFont typeface="+mj-lt"/>
              <a:buAutoNum type="arabicPeriod" startAt="4"/>
            </a:pPr>
            <a:r>
              <a:rPr lang="it-IT" sz="2400" dirty="0" smtClean="0"/>
              <a:t>L’ambiguità culturale contenuta nell’eziologia </a:t>
            </a:r>
            <a:r>
              <a:rPr lang="it-IT" sz="2400" i="1" dirty="0" smtClean="0"/>
              <a:t>Nit </a:t>
            </a:r>
            <a:r>
              <a:rPr lang="it-IT" sz="2400" i="1" dirty="0" err="1" smtClean="0"/>
              <a:t>ku</a:t>
            </a:r>
            <a:r>
              <a:rPr lang="it-IT" sz="2400" i="1" dirty="0" smtClean="0"/>
              <a:t> bon </a:t>
            </a:r>
            <a:r>
              <a:rPr lang="it-IT" sz="2400" dirty="0" smtClean="0"/>
              <a:t>permette di operare a livello della rappresentazione parentale del bambino. Questa trasformazione è possibile perché è contenuta nell’eziologia culturale.</a:t>
            </a:r>
          </a:p>
          <a:p>
            <a:pPr marL="114300" indent="-457200" algn="just">
              <a:spcBef>
                <a:spcPts val="0"/>
              </a:spcBef>
              <a:buFont typeface="+mj-lt"/>
              <a:buAutoNum type="arabicPeriod" startAt="4"/>
            </a:pPr>
            <a:endParaRPr lang="it-IT" sz="2400" dirty="0" smtClean="0"/>
          </a:p>
          <a:p>
            <a:pPr marL="114300" indent="-457200" algn="just">
              <a:spcBef>
                <a:spcPts val="0"/>
              </a:spcBef>
              <a:buFont typeface="+mj-lt"/>
              <a:buAutoNum type="arabicPeriod" startAt="4"/>
            </a:pPr>
            <a:endParaRPr lang="it-IT" sz="2400" dirty="0" smtClean="0"/>
          </a:p>
          <a:p>
            <a:pPr marL="114300" indent="-457200" algn="just">
              <a:spcBef>
                <a:spcPts val="0"/>
              </a:spcBef>
              <a:buFont typeface="+mj-lt"/>
              <a:buAutoNum type="arabicPeriod" startAt="3"/>
            </a:pPr>
            <a:endParaRPr lang="it-IT"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192688"/>
          </a:xfrm>
        </p:spPr>
        <p:txBody>
          <a:bodyPr>
            <a:normAutofit/>
          </a:bodyPr>
          <a:lstStyle/>
          <a:p>
            <a:pPr marL="0" algn="just">
              <a:spcBef>
                <a:spcPts val="0"/>
              </a:spcBef>
              <a:spcAft>
                <a:spcPts val="1200"/>
              </a:spcAft>
              <a:buNone/>
            </a:pPr>
            <a:r>
              <a:rPr lang="it-IT" sz="2400" dirty="0" smtClean="0"/>
              <a:t>M. R. Moro introduce il concetto di </a:t>
            </a:r>
            <a:r>
              <a:rPr lang="it-IT" sz="2400" b="1" dirty="0" smtClean="0"/>
              <a:t>“</a:t>
            </a:r>
            <a:r>
              <a:rPr lang="it-IT" sz="2400" b="1" u="sng" dirty="0" smtClean="0"/>
              <a:t>bambino esposto</a:t>
            </a:r>
            <a:r>
              <a:rPr lang="it-IT" sz="2400" b="1" dirty="0" smtClean="0"/>
              <a:t>” </a:t>
            </a:r>
          </a:p>
          <a:p>
            <a:pPr marL="0" algn="just">
              <a:spcBef>
                <a:spcPts val="0"/>
              </a:spcBef>
              <a:spcAft>
                <a:spcPts val="1200"/>
              </a:spcAft>
              <a:buNone/>
            </a:pPr>
            <a:endParaRPr lang="it-IT" sz="2400" dirty="0" smtClean="0"/>
          </a:p>
          <a:p>
            <a:pPr marL="0" algn="just">
              <a:spcBef>
                <a:spcPts val="0"/>
              </a:spcBef>
              <a:spcAft>
                <a:spcPts val="1200"/>
              </a:spcAft>
              <a:buNone/>
            </a:pPr>
            <a:r>
              <a:rPr lang="it-IT" sz="2400" dirty="0" smtClean="0"/>
              <a:t>I figli dei migranti sono esposti a un rischio </a:t>
            </a:r>
            <a:r>
              <a:rPr lang="it-IT" sz="2400" dirty="0" err="1" smtClean="0"/>
              <a:t>transculturale</a:t>
            </a:r>
            <a:r>
              <a:rPr lang="it-IT" sz="2400" dirty="0" smtClean="0"/>
              <a:t> (passaggio da un universo all’altro).</a:t>
            </a:r>
          </a:p>
          <a:p>
            <a:pPr marL="0" algn="just">
              <a:spcBef>
                <a:spcPts val="0"/>
              </a:spcBef>
              <a:spcAft>
                <a:spcPts val="1200"/>
              </a:spcAft>
              <a:buNone/>
            </a:pPr>
            <a:endParaRPr lang="it-IT" sz="2400" dirty="0" smtClean="0"/>
          </a:p>
          <a:p>
            <a:pPr marL="0" algn="ctr">
              <a:spcBef>
                <a:spcPts val="0"/>
              </a:spcBef>
              <a:spcAft>
                <a:spcPts val="1200"/>
              </a:spcAft>
              <a:buNone/>
            </a:pPr>
            <a:r>
              <a:rPr lang="it-IT" sz="2400" dirty="0" smtClean="0"/>
              <a:t>Come capire la genesi di questa vulnerabilità e  come padroneggiarla meglio?</a:t>
            </a:r>
          </a:p>
          <a:p>
            <a:pPr marL="0" algn="ctr">
              <a:spcBef>
                <a:spcPts val="0"/>
              </a:spcBef>
              <a:spcAft>
                <a:spcPts val="1200"/>
              </a:spcAft>
              <a:buNone/>
            </a:pPr>
            <a:endParaRPr lang="it-IT" sz="2400" dirty="0" smtClean="0"/>
          </a:p>
          <a:p>
            <a:pPr marL="0" algn="just">
              <a:spcBef>
                <a:spcPts val="0"/>
              </a:spcBef>
              <a:buNone/>
            </a:pPr>
            <a:r>
              <a:rPr lang="it-IT" sz="2400" b="1" dirty="0" smtClean="0"/>
              <a:t>M. R. Moro si focalizza sul primo momento, quello delle interazioni madre-bambino</a:t>
            </a:r>
            <a:r>
              <a:rPr lang="it-IT" sz="2400" dirty="0" smtClean="0"/>
              <a:t>, per 2 motivi:</a:t>
            </a:r>
          </a:p>
          <a:p>
            <a:pPr marL="0" algn="just">
              <a:spcBef>
                <a:spcPts val="0"/>
              </a:spcBef>
            </a:pPr>
            <a:r>
              <a:rPr lang="it-IT" sz="2400" dirty="0" smtClean="0"/>
              <a:t>Comunicazione primaria: costituisce il paradigma di ogni interazione umana</a:t>
            </a:r>
          </a:p>
          <a:p>
            <a:pPr marL="0" algn="just">
              <a:spcBef>
                <a:spcPts val="0"/>
              </a:spcBef>
            </a:pPr>
            <a:r>
              <a:rPr lang="it-IT" sz="2400" dirty="0" smtClean="0"/>
              <a:t>Diade osservabile in una situazione clinica.</a:t>
            </a:r>
          </a:p>
          <a:p>
            <a:pPr marL="0" algn="just">
              <a:spcBef>
                <a:spcPts val="0"/>
              </a:spcBef>
              <a:buNone/>
            </a:pPr>
            <a:endParaRPr lang="it-IT" sz="2400" dirty="0"/>
          </a:p>
        </p:txBody>
      </p:sp>
      <p:sp>
        <p:nvSpPr>
          <p:cNvPr id="4" name="Freccia in giù 3"/>
          <p:cNvSpPr/>
          <p:nvPr/>
        </p:nvSpPr>
        <p:spPr>
          <a:xfrm>
            <a:off x="5868144" y="836712"/>
            <a:ext cx="2880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85794"/>
            <a:ext cx="8229600" cy="5340369"/>
          </a:xfrm>
        </p:spPr>
        <p:txBody>
          <a:bodyPr>
            <a:normAutofit/>
          </a:bodyPr>
          <a:lstStyle/>
          <a:p>
            <a:pPr marL="114300" indent="-457200" algn="just">
              <a:spcBef>
                <a:spcPts val="0"/>
              </a:spcBef>
              <a:buFont typeface="+mj-lt"/>
              <a:buAutoNum type="arabicPeriod" startAt="6"/>
            </a:pPr>
            <a:r>
              <a:rPr lang="it-IT" sz="2400" dirty="0" smtClean="0"/>
              <a:t>L’eziologia culturale del </a:t>
            </a:r>
            <a:r>
              <a:rPr lang="it-IT" sz="2400" i="1" dirty="0" smtClean="0"/>
              <a:t>Nit </a:t>
            </a:r>
            <a:r>
              <a:rPr lang="it-IT" sz="2400" i="1" dirty="0" err="1" smtClean="0"/>
              <a:t>ku</a:t>
            </a:r>
            <a:r>
              <a:rPr lang="it-IT" sz="2400" i="1" dirty="0" smtClean="0"/>
              <a:t> bon </a:t>
            </a:r>
            <a:r>
              <a:rPr lang="it-IT" sz="2400" dirty="0" smtClean="0"/>
              <a:t>rende pensabile l’alterità di </a:t>
            </a:r>
            <a:r>
              <a:rPr lang="it-IT" sz="2400" dirty="0" err="1" smtClean="0"/>
              <a:t>Moussa</a:t>
            </a:r>
            <a:r>
              <a:rPr lang="it-IT" sz="2400" dirty="0" smtClean="0"/>
              <a:t>: questa eziologia permette di marcare l’appartenenza del bambino al mondo dei genitori pur mantenendo la sua particolarità.</a:t>
            </a:r>
          </a:p>
          <a:p>
            <a:pPr marL="114300" indent="-457200" algn="just">
              <a:spcBef>
                <a:spcPts val="0"/>
              </a:spcBef>
              <a:buFont typeface="+mj-lt"/>
              <a:buAutoNum type="arabicPeriod" startAt="6"/>
            </a:pPr>
            <a:r>
              <a:rPr lang="it-IT" sz="2400" dirty="0" smtClean="0"/>
              <a:t>Sembra che la problematica iniziale del padre sia un evitamento della rivalità fraterna e un impossibilità di sottomettersi alla legge del padre. La malattia del figlio gli permette di risistemare le sue posizioni difensive e di potersi confrontare con suo fratello e suo padre. L’eziologia del </a:t>
            </a:r>
            <a:r>
              <a:rPr lang="it-IT" sz="2400" i="1" dirty="0" smtClean="0"/>
              <a:t>Nit </a:t>
            </a:r>
            <a:r>
              <a:rPr lang="it-IT" sz="2400" i="1" dirty="0" err="1" smtClean="0"/>
              <a:t>ku</a:t>
            </a:r>
            <a:r>
              <a:rPr lang="it-IT" sz="2400" i="1" dirty="0" smtClean="0"/>
              <a:t> bon </a:t>
            </a:r>
            <a:r>
              <a:rPr lang="it-IT" sz="2400" dirty="0" smtClean="0"/>
              <a:t>permette dei legami fra questi diversi conflitti.</a:t>
            </a:r>
          </a:p>
          <a:p>
            <a:pPr marL="114300" indent="-457200" algn="just">
              <a:spcBef>
                <a:spcPts val="0"/>
              </a:spcBef>
              <a:buFont typeface="+mj-lt"/>
              <a:buAutoNum type="arabicPeriod" startAt="6"/>
            </a:pPr>
            <a:r>
              <a:rPr lang="it-IT" sz="2400" dirty="0" smtClean="0"/>
              <a:t>Infine, accettando le teorie ontologiche ed eziologiche proposte dai genitori ed enunciando i relativi atti terapeutici, si riordinano le rappresentazioni parentali. Ora si constata che la madre parla sempre meglio il francese, e così facendo favorisce </a:t>
            </a:r>
            <a:endParaRPr lang="it-IT"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85794"/>
            <a:ext cx="8229600" cy="5340369"/>
          </a:xfrm>
        </p:spPr>
        <p:txBody>
          <a:bodyPr>
            <a:normAutofit/>
          </a:bodyPr>
          <a:lstStyle/>
          <a:p>
            <a:pPr marL="0" algn="just">
              <a:spcBef>
                <a:spcPts val="0"/>
              </a:spcBef>
              <a:buNone/>
            </a:pPr>
            <a:r>
              <a:rPr lang="it-IT" sz="2400" dirty="0" smtClean="0"/>
              <a:t>l’investimento dell’universo culturale francese e quindi del mondo in cui cresceranno i suoi figli. </a:t>
            </a:r>
          </a:p>
          <a:p>
            <a:pPr marL="0" algn="just">
              <a:spcBef>
                <a:spcPts val="0"/>
              </a:spcBef>
              <a:buNone/>
            </a:pPr>
            <a:endParaRPr lang="it-IT" sz="2400" dirty="0" smtClean="0"/>
          </a:p>
          <a:p>
            <a:pPr marL="0" algn="just">
              <a:spcBef>
                <a:spcPts val="0"/>
              </a:spcBef>
              <a:buNone/>
            </a:pPr>
            <a:r>
              <a:rPr lang="it-IT" sz="2400" b="1" dirty="0" smtClean="0"/>
              <a:t>Conclusioni</a:t>
            </a:r>
          </a:p>
          <a:p>
            <a:pPr marL="0" algn="just">
              <a:spcBef>
                <a:spcPts val="0"/>
              </a:spcBef>
              <a:buNone/>
            </a:pPr>
            <a:r>
              <a:rPr lang="it-IT" sz="2400" dirty="0" smtClean="0"/>
              <a:t>L’oggetto di </a:t>
            </a:r>
            <a:r>
              <a:rPr lang="it-IT" sz="2400" smtClean="0"/>
              <a:t>studio di </a:t>
            </a:r>
            <a:r>
              <a:rPr lang="it-IT" sz="2400" dirty="0" smtClean="0"/>
              <a:t>M.R. Moro era l’interazione fra genitori migranti e bambini e le loro disfunzioni. Sul piano clinico ha cercato di costruire una tecnica di cura efficace che permetta la presa in carico psicologica dei genitori migranti e dei loro figli nati in terra d’esilio. Capire la genesi di queste sofferenze nella situazione migratoria, basandosi sullo studio di questa situazione migratoria e sulla buona riuscita della psicoterapia, ha permesso di pensare a una prevenzione precocissima, che diminuisca la gravità di quelle turbe, o addirittura eviti la loro comparsa .</a:t>
            </a:r>
            <a:endParaRPr lang="it-IT"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6669360"/>
          </a:xfrm>
        </p:spPr>
        <p:txBody>
          <a:bodyPr>
            <a:normAutofit fontScale="92500" lnSpcReduction="10000"/>
          </a:bodyPr>
          <a:lstStyle/>
          <a:p>
            <a:pPr marL="0" indent="0" algn="ctr">
              <a:spcBef>
                <a:spcPts val="0"/>
              </a:spcBef>
              <a:buNone/>
            </a:pPr>
            <a:r>
              <a:rPr lang="it-IT" sz="2400" b="1" u="sng" dirty="0" smtClean="0"/>
              <a:t>LE IPOTESI</a:t>
            </a:r>
            <a:endParaRPr lang="it-IT" sz="2400" dirty="0" smtClean="0"/>
          </a:p>
          <a:p>
            <a:pPr marL="0" indent="0" algn="just">
              <a:spcBef>
                <a:spcPts val="0"/>
              </a:spcBef>
              <a:buNone/>
            </a:pPr>
            <a:r>
              <a:rPr lang="it-IT" sz="2400" b="1" i="1" dirty="0" smtClean="0"/>
              <a:t>1) L’interazione genitori/bambino non esiste al di fuori del sistema culturale di appartenenza dei genitori.</a:t>
            </a:r>
          </a:p>
          <a:p>
            <a:pPr marL="0" indent="0" algn="just">
              <a:spcBef>
                <a:spcPts val="0"/>
              </a:spcBef>
              <a:buNone/>
            </a:pPr>
            <a:r>
              <a:rPr lang="it-IT" sz="2400" i="1" u="sng" dirty="0" smtClean="0"/>
              <a:t>Per  dimostrare quest’ipotesi generale è stata scomposta in </a:t>
            </a:r>
            <a:r>
              <a:rPr lang="it-IT" sz="2400" b="1" i="1" u="sng" dirty="0" smtClean="0"/>
              <a:t>due ipotesi specifiche.</a:t>
            </a:r>
          </a:p>
          <a:p>
            <a:pPr marL="0" indent="0" algn="just">
              <a:spcBef>
                <a:spcPts val="0"/>
              </a:spcBef>
            </a:pPr>
            <a:r>
              <a:rPr lang="it-IT" sz="2400" dirty="0" smtClean="0"/>
              <a:t> La prima si basa su 3 variabili intermedie (le rappresentazioni ontologiche, le teorie eziologiche, le logiche delle terapie tradizionali), risultate dagli studi di M. R. Moro, che hanno mostrato  che </a:t>
            </a:r>
            <a:r>
              <a:rPr lang="it-IT" sz="2400" b="1" i="1" dirty="0" smtClean="0">
                <a:solidFill>
                  <a:srgbClr val="C00000"/>
                </a:solidFill>
              </a:rPr>
              <a:t>le rappresentazioni culturali specifiche modificano le modalità, la natura e la forma delle interazioni madre-bambino</a:t>
            </a:r>
            <a:r>
              <a:rPr lang="it-IT" sz="2400" dirty="0" smtClean="0"/>
              <a:t>. Se tale ipotesi è confermata si potrà definire la dimensione culturale dell’interazione che si articola a livello comportamentale, affettivo, </a:t>
            </a:r>
            <a:r>
              <a:rPr lang="it-IT" sz="2400" dirty="0" err="1" smtClean="0"/>
              <a:t>fantasmatico</a:t>
            </a:r>
            <a:r>
              <a:rPr lang="it-IT" sz="2400" dirty="0" smtClean="0"/>
              <a:t>.</a:t>
            </a:r>
          </a:p>
          <a:p>
            <a:pPr marL="0" indent="0" algn="just">
              <a:spcBef>
                <a:spcPts val="0"/>
              </a:spcBef>
              <a:buNone/>
            </a:pPr>
            <a:endParaRPr lang="it-IT" sz="2400" dirty="0" smtClean="0"/>
          </a:p>
          <a:p>
            <a:pPr marL="0" indent="0" algn="just">
              <a:spcBef>
                <a:spcPts val="0"/>
              </a:spcBef>
              <a:buNone/>
            </a:pPr>
            <a:r>
              <a:rPr lang="it-IT" sz="2400" dirty="0" smtClean="0"/>
              <a:t>Se la prima ipotesi è verificata, ci si può aspettare che una tecnica che tenga conto di questi tre parametri e li utilizzi, sia efficace in una situazione </a:t>
            </a:r>
            <a:r>
              <a:rPr lang="it-IT" sz="2400" dirty="0" err="1" smtClean="0"/>
              <a:t>transculturale</a:t>
            </a:r>
            <a:r>
              <a:rPr lang="it-IT" sz="2400" dirty="0" smtClean="0"/>
              <a:t>, da qui la seconda ipotesi specifica:</a:t>
            </a:r>
          </a:p>
          <a:p>
            <a:pPr marL="0" indent="0" algn="just">
              <a:spcBef>
                <a:spcPts val="0"/>
              </a:spcBef>
            </a:pPr>
            <a:r>
              <a:rPr lang="it-IT" sz="2400" b="1" i="1" dirty="0" smtClean="0">
                <a:solidFill>
                  <a:srgbClr val="C00000"/>
                </a:solidFill>
              </a:rPr>
              <a:t>Per modificare delle interazioni disarmoniche genitori/bambino in una situazione migratoria, è necessario agire prima di tutto sull’interazione fra i genitori e il loro sistema culturale d’appartenenza per modificare l’interazione osservabile genitori/bambino.</a:t>
            </a:r>
            <a:endParaRPr lang="it-IT" sz="2400" b="1" i="1"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12776"/>
            <a:ext cx="8229600" cy="5445224"/>
          </a:xfrm>
        </p:spPr>
        <p:txBody>
          <a:bodyPr>
            <a:normAutofit/>
          </a:bodyPr>
          <a:lstStyle/>
          <a:p>
            <a:pPr marL="0" indent="0" algn="just">
              <a:spcBef>
                <a:spcPts val="0"/>
              </a:spcBef>
              <a:buNone/>
            </a:pPr>
            <a:r>
              <a:rPr lang="it-IT" sz="2400" dirty="0" smtClean="0"/>
              <a:t>Ogni cultura definisce delle categorie che permettono di leggere il mondo e dare un senso agli avvenimenti. Questi schemi fondano la pertinenza </a:t>
            </a:r>
            <a:r>
              <a:rPr lang="it-IT" sz="2400" b="1" i="1" u="sng" dirty="0" smtClean="0"/>
              <a:t>delle rappresentazioni.</a:t>
            </a:r>
          </a:p>
          <a:p>
            <a:pPr marL="0" indent="0" algn="just">
              <a:spcBef>
                <a:spcPts val="0"/>
              </a:spcBef>
              <a:buNone/>
            </a:pPr>
            <a:endParaRPr lang="it-IT" sz="2400" dirty="0" smtClean="0"/>
          </a:p>
          <a:p>
            <a:pPr marL="0" indent="0" algn="just">
              <a:spcBef>
                <a:spcPts val="0"/>
              </a:spcBef>
              <a:buNone/>
            </a:pPr>
            <a:endParaRPr lang="it-IT" sz="2400" dirty="0" smtClean="0"/>
          </a:p>
          <a:p>
            <a:pPr marL="0" indent="0" algn="just">
              <a:spcBef>
                <a:spcPts val="0"/>
              </a:spcBef>
              <a:buNone/>
            </a:pPr>
            <a:r>
              <a:rPr lang="it-IT" sz="2400" b="1" dirty="0" smtClean="0">
                <a:solidFill>
                  <a:srgbClr val="C00000"/>
                </a:solidFill>
              </a:rPr>
              <a:t> </a:t>
            </a:r>
            <a:r>
              <a:rPr lang="it-IT" sz="2600" b="1" i="1" dirty="0" smtClean="0">
                <a:solidFill>
                  <a:srgbClr val="C00000"/>
                </a:solidFill>
              </a:rPr>
              <a:t>Nelle situazione di studio di M. R. Moro, le rappresentazioni coesistono con le interazioni genitore/bambino.</a:t>
            </a:r>
          </a:p>
          <a:p>
            <a:pPr marL="0" indent="0" algn="just">
              <a:spcBef>
                <a:spcPts val="0"/>
              </a:spcBef>
              <a:buNone/>
            </a:pPr>
            <a:endParaRPr lang="it-IT" sz="2400" dirty="0" smtClean="0"/>
          </a:p>
          <a:p>
            <a:pPr marL="0" indent="0" algn="just">
              <a:spcBef>
                <a:spcPts val="0"/>
              </a:spcBef>
            </a:pPr>
            <a:endParaRPr lang="it-IT" sz="2400" b="1" dirty="0" smtClean="0"/>
          </a:p>
          <a:p>
            <a:pPr marL="0" indent="0" algn="just">
              <a:spcBef>
                <a:spcPts val="0"/>
              </a:spcBef>
            </a:pPr>
            <a:endParaRPr lang="it-IT" sz="24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332656"/>
            <a:ext cx="8229600" cy="6984776"/>
          </a:xfrm>
        </p:spPr>
        <p:txBody>
          <a:bodyPr>
            <a:noAutofit/>
          </a:bodyPr>
          <a:lstStyle/>
          <a:p>
            <a:pPr marL="0" indent="0" algn="ctr">
              <a:spcBef>
                <a:spcPts val="0"/>
              </a:spcBef>
              <a:buNone/>
            </a:pPr>
            <a:r>
              <a:rPr lang="it-IT" sz="1800" b="1" dirty="0" smtClean="0"/>
              <a:t>LE INTERAZIONI MADRE/BAMBINO:</a:t>
            </a:r>
          </a:p>
          <a:p>
            <a:pPr marL="0" indent="0" algn="just">
              <a:spcBef>
                <a:spcPts val="0"/>
              </a:spcBef>
              <a:buNone/>
            </a:pPr>
            <a:r>
              <a:rPr lang="it-IT" sz="1800" dirty="0" smtClean="0"/>
              <a:t>Gli elementi teorici che permettono di delineare il modello dello svolgimento delle interazioni madre/bambino provengono da molteplici campi culturali: studi psicoanalitici, dalle ricerche di etologia, psicologia sperimentale e dello sviluppo. </a:t>
            </a:r>
          </a:p>
          <a:p>
            <a:pPr marL="457200" indent="-457200" algn="just">
              <a:spcBef>
                <a:spcPts val="0"/>
              </a:spcBef>
              <a:buFont typeface="+mj-lt"/>
              <a:buAutoNum type="arabicPeriod"/>
            </a:pPr>
            <a:r>
              <a:rPr lang="it-IT" sz="1800" b="1" i="1" u="sng" dirty="0" smtClean="0">
                <a:solidFill>
                  <a:srgbClr val="C00000"/>
                </a:solidFill>
              </a:rPr>
              <a:t>Interazioni comportamentali:</a:t>
            </a:r>
            <a:r>
              <a:rPr lang="it-IT" sz="1800" b="1" dirty="0" smtClean="0">
                <a:solidFill>
                  <a:srgbClr val="C00000"/>
                </a:solidFill>
              </a:rPr>
              <a:t> </a:t>
            </a:r>
            <a:r>
              <a:rPr lang="it-IT" sz="1800" dirty="0" smtClean="0"/>
              <a:t>per sistematizzare una semiologia delle interazioni madre/bambino sono stati presi in considerazione degli indici:</a:t>
            </a:r>
          </a:p>
          <a:p>
            <a:pPr marL="457200" indent="-457200" algn="just">
              <a:spcBef>
                <a:spcPts val="0"/>
              </a:spcBef>
              <a:buNone/>
            </a:pPr>
            <a:r>
              <a:rPr lang="it-IT" sz="1800" dirty="0" smtClean="0"/>
              <a:t>	- </a:t>
            </a:r>
            <a:r>
              <a:rPr lang="it-IT" sz="1800" i="1" u="sng" dirty="0" smtClean="0"/>
              <a:t>ricchezza/povertà</a:t>
            </a:r>
            <a:r>
              <a:rPr lang="it-IT" sz="1800" i="1" u="sng" dirty="0"/>
              <a:t>.</a:t>
            </a:r>
            <a:endParaRPr lang="it-IT" sz="1800" dirty="0" smtClean="0"/>
          </a:p>
          <a:p>
            <a:pPr marL="457200" indent="-457200" algn="just">
              <a:spcBef>
                <a:spcPts val="0"/>
              </a:spcBef>
              <a:buNone/>
            </a:pPr>
            <a:r>
              <a:rPr lang="it-IT" sz="1800" dirty="0" smtClean="0"/>
              <a:t>	- </a:t>
            </a:r>
            <a:r>
              <a:rPr lang="it-IT" sz="1800" i="1" u="sng" dirty="0" smtClean="0"/>
              <a:t>modi interattivi utilizzati</a:t>
            </a:r>
            <a:endParaRPr lang="it-IT" sz="1800" dirty="0" smtClean="0"/>
          </a:p>
          <a:p>
            <a:pPr marL="457200" indent="-457200" algn="just">
              <a:spcBef>
                <a:spcPts val="0"/>
              </a:spcBef>
              <a:buNone/>
            </a:pPr>
            <a:r>
              <a:rPr lang="it-IT" sz="1800" dirty="0" smtClean="0"/>
              <a:t>	- </a:t>
            </a:r>
            <a:r>
              <a:rPr lang="it-IT" sz="1800" i="1" u="sng" dirty="0" smtClean="0"/>
              <a:t>lo svolgimento delle interazioni</a:t>
            </a:r>
            <a:endParaRPr lang="it-IT" sz="1800" dirty="0" smtClean="0"/>
          </a:p>
          <a:p>
            <a:pPr marL="457200" indent="-457200" algn="just">
              <a:spcBef>
                <a:spcPts val="0"/>
              </a:spcBef>
              <a:buNone/>
            </a:pPr>
            <a:r>
              <a:rPr lang="it-IT" sz="1800" dirty="0" smtClean="0"/>
              <a:t>	</a:t>
            </a:r>
            <a:r>
              <a:rPr lang="it-IT" sz="1800" i="1" u="sng" dirty="0" smtClean="0"/>
              <a:t>- armonia/disarmonia</a:t>
            </a:r>
            <a:endParaRPr lang="it-IT" sz="1800" dirty="0" smtClean="0"/>
          </a:p>
          <a:p>
            <a:pPr marL="457200" indent="-457200" algn="just">
              <a:spcBef>
                <a:spcPts val="0"/>
              </a:spcBef>
              <a:buNone/>
            </a:pPr>
            <a:r>
              <a:rPr lang="it-IT" sz="1800" dirty="0" smtClean="0"/>
              <a:t>	</a:t>
            </a:r>
            <a:r>
              <a:rPr lang="it-IT" sz="1800" i="1" u="sng" dirty="0" smtClean="0"/>
              <a:t>- la contingenza</a:t>
            </a:r>
            <a:endParaRPr lang="it-IT" sz="1800" i="1" u="sng" dirty="0"/>
          </a:p>
          <a:p>
            <a:pPr marL="457200" indent="-457200" algn="just">
              <a:spcBef>
                <a:spcPts val="0"/>
              </a:spcBef>
              <a:buNone/>
            </a:pPr>
            <a:endParaRPr lang="it-IT" sz="1800" dirty="0" smtClean="0"/>
          </a:p>
          <a:p>
            <a:pPr marL="457200" indent="-457200" algn="just">
              <a:spcBef>
                <a:spcPts val="0"/>
              </a:spcBef>
              <a:buAutoNum type="arabicPeriod" startAt="2"/>
            </a:pPr>
            <a:r>
              <a:rPr lang="it-IT" sz="1800" b="1" i="1" u="sng" dirty="0" smtClean="0">
                <a:solidFill>
                  <a:srgbClr val="C00000"/>
                </a:solidFill>
              </a:rPr>
              <a:t>Interazioni affettive:</a:t>
            </a:r>
            <a:r>
              <a:rPr lang="it-IT" sz="1800" i="1" dirty="0" smtClean="0"/>
              <a:t> </a:t>
            </a:r>
            <a:r>
              <a:rPr lang="it-IT" sz="1800" dirty="0" smtClean="0"/>
              <a:t>introdotto il concetto di </a:t>
            </a:r>
            <a:r>
              <a:rPr lang="it-IT" sz="1800" b="1" i="1" dirty="0" smtClean="0"/>
              <a:t>sintonizzazione affettiva</a:t>
            </a:r>
            <a:r>
              <a:rPr lang="it-IT" sz="1800" dirty="0" smtClean="0"/>
              <a:t> che consiste nell’esecuzione di comportamenti che esprimono la qualità di un sentimento condiviso senza imitare l’esatta espressione comportamentale.  </a:t>
            </a:r>
          </a:p>
          <a:p>
            <a:pPr marL="457200" indent="-457200" algn="just">
              <a:spcBef>
                <a:spcPts val="0"/>
              </a:spcBef>
              <a:buNone/>
            </a:pPr>
            <a:r>
              <a:rPr lang="it-IT" sz="1800" b="1" i="1" dirty="0" smtClean="0"/>
              <a:t>	</a:t>
            </a:r>
          </a:p>
          <a:p>
            <a:pPr marL="0" indent="0" algn="just">
              <a:spcBef>
                <a:spcPts val="0"/>
              </a:spcBef>
              <a:buNone/>
            </a:pPr>
            <a:r>
              <a:rPr lang="it-IT" sz="1800" dirty="0" smtClean="0"/>
              <a:t>Tutti questi parametri riguardano le interazioni osservabili e affettive che permettono di valutare la coerenza della comunicazione tra la madre e il bambino.</a:t>
            </a:r>
          </a:p>
          <a:p>
            <a:pPr marL="457200" indent="-457200" algn="just">
              <a:spcBef>
                <a:spcPts val="0"/>
              </a:spcBef>
              <a:buNone/>
            </a:pPr>
            <a:endParaRPr lang="it-IT" sz="1800" dirty="0" smtClean="0"/>
          </a:p>
          <a:p>
            <a:pPr marL="457200" indent="-457200" algn="just">
              <a:spcBef>
                <a:spcPts val="0"/>
              </a:spcBef>
              <a:buNone/>
            </a:pPr>
            <a:r>
              <a:rPr lang="it-IT" sz="1800" b="1" i="1" dirty="0" smtClean="0">
                <a:solidFill>
                  <a:srgbClr val="C00000"/>
                </a:solidFill>
              </a:rPr>
              <a:t>3.	</a:t>
            </a:r>
            <a:r>
              <a:rPr lang="it-IT" sz="1800" b="1" i="1" u="sng" dirty="0" smtClean="0">
                <a:solidFill>
                  <a:srgbClr val="C00000"/>
                </a:solidFill>
              </a:rPr>
              <a:t>Le interazioni </a:t>
            </a:r>
            <a:r>
              <a:rPr lang="it-IT" sz="1800" b="1" i="1" u="sng" dirty="0" err="1" smtClean="0">
                <a:solidFill>
                  <a:srgbClr val="C00000"/>
                </a:solidFill>
              </a:rPr>
              <a:t>fantasmatiche</a:t>
            </a:r>
            <a:r>
              <a:rPr lang="it-IT" sz="1800" b="1" i="1" dirty="0" smtClean="0">
                <a:solidFill>
                  <a:srgbClr val="C00000"/>
                </a:solidFill>
              </a:rPr>
              <a:t>: </a:t>
            </a:r>
            <a:r>
              <a:rPr lang="it-IT" sz="1800" dirty="0" smtClean="0"/>
              <a:t>le fantasie sono scenari non rimossi ma posti in latenza. Appartengono al registro del visivo e dell’immaginario. Sono elaborazioni dell’inconscio .</a:t>
            </a:r>
            <a:endParaRPr lang="it-IT" sz="1800" b="1" i="1" u="sng" dirty="0" smtClean="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0"/>
            <a:ext cx="8229600" cy="5949280"/>
          </a:xfrm>
        </p:spPr>
        <p:txBody>
          <a:bodyPr>
            <a:normAutofit/>
          </a:bodyPr>
          <a:lstStyle/>
          <a:p>
            <a:pPr marL="0" lvl="1" indent="0" algn="just">
              <a:spcBef>
                <a:spcPts val="0"/>
              </a:spcBef>
              <a:buNone/>
            </a:pPr>
            <a:endParaRPr lang="it-IT" sz="2400" dirty="0" smtClean="0"/>
          </a:p>
          <a:p>
            <a:pPr marL="0" lvl="1" indent="0" algn="just">
              <a:spcBef>
                <a:spcPts val="0"/>
              </a:spcBef>
              <a:buNone/>
            </a:pPr>
            <a:endParaRPr lang="it-IT" sz="2400" dirty="0" smtClean="0"/>
          </a:p>
          <a:p>
            <a:pPr marL="0" lvl="1" indent="0" algn="just">
              <a:spcBef>
                <a:spcPts val="0"/>
              </a:spcBef>
              <a:buNone/>
            </a:pPr>
            <a:endParaRPr lang="it-IT" sz="2400" dirty="0" smtClean="0"/>
          </a:p>
          <a:p>
            <a:pPr marL="0" lvl="1" indent="0" algn="just">
              <a:spcBef>
                <a:spcPts val="0"/>
              </a:spcBef>
              <a:buNone/>
            </a:pPr>
            <a:endParaRPr lang="it-IT" sz="2400" dirty="0" smtClean="0"/>
          </a:p>
          <a:p>
            <a:pPr marL="0" lvl="1" indent="0" algn="just">
              <a:spcBef>
                <a:spcPts val="0"/>
              </a:spcBef>
              <a:buNone/>
            </a:pPr>
            <a:r>
              <a:rPr lang="it-IT" dirty="0" smtClean="0"/>
              <a:t>I clinici sostengono l’efficacia delle psicoterapie psicoanalitiche nel caso di disfunzioni interattive madre/bambino.</a:t>
            </a:r>
          </a:p>
          <a:p>
            <a:pPr marL="0" lvl="1" indent="0" algn="just">
              <a:spcBef>
                <a:spcPts val="0"/>
              </a:spcBef>
              <a:buNone/>
            </a:pPr>
            <a:endParaRPr lang="it-IT" b="1" dirty="0" smtClean="0">
              <a:solidFill>
                <a:srgbClr val="C00000"/>
              </a:solidFill>
            </a:endParaRPr>
          </a:p>
          <a:p>
            <a:pPr marL="0" lvl="1" indent="0" algn="just">
              <a:spcBef>
                <a:spcPts val="0"/>
              </a:spcBef>
              <a:buNone/>
            </a:pPr>
            <a:r>
              <a:rPr lang="it-IT" b="1" i="1" dirty="0" smtClean="0">
                <a:solidFill>
                  <a:srgbClr val="C00000"/>
                </a:solidFill>
              </a:rPr>
              <a:t>Questi trattamenti consistono nell’attivare rappresentazioni e fantasie materne, il che porta con sé secondariamente una modifica delle interazioni </a:t>
            </a:r>
            <a:r>
              <a:rPr lang="it-IT" b="1" i="1" dirty="0" err="1" smtClean="0">
                <a:solidFill>
                  <a:srgbClr val="C00000"/>
                </a:solidFill>
              </a:rPr>
              <a:t>fantasmatiche</a:t>
            </a:r>
            <a:r>
              <a:rPr lang="it-IT" b="1" i="1" dirty="0" smtClean="0">
                <a:solidFill>
                  <a:srgbClr val="C00000"/>
                </a:solidFill>
              </a:rPr>
              <a:t> e comportamentali.</a:t>
            </a:r>
          </a:p>
          <a:p>
            <a:pPr marL="400050" lvl="1" indent="0" algn="just">
              <a:spcBef>
                <a:spcPts val="0"/>
              </a:spcBef>
              <a:buNone/>
            </a:pPr>
            <a:endParaRPr lang="it-IT"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6"/>
            <a:ext cx="8229600" cy="6165304"/>
          </a:xfrm>
        </p:spPr>
        <p:txBody>
          <a:bodyPr>
            <a:normAutofit/>
          </a:bodyPr>
          <a:lstStyle/>
          <a:p>
            <a:pPr marL="0" indent="0" algn="ctr">
              <a:spcBef>
                <a:spcPts val="0"/>
              </a:spcBef>
              <a:spcAft>
                <a:spcPts val="1800"/>
              </a:spcAft>
              <a:buNone/>
            </a:pPr>
            <a:r>
              <a:rPr lang="it-IT" sz="2400" b="1" dirty="0" smtClean="0"/>
              <a:t>IMPOSSIBILITA’ </a:t>
            </a:r>
            <a:r>
              <a:rPr lang="it-IT" sz="2400" b="1" dirty="0" err="1" smtClean="0"/>
              <a:t>DI</a:t>
            </a:r>
            <a:r>
              <a:rPr lang="it-IT" sz="2400" b="1" dirty="0" smtClean="0"/>
              <a:t> UN SOLO MODELLO</a:t>
            </a:r>
          </a:p>
          <a:p>
            <a:pPr marL="0" indent="0" algn="just">
              <a:spcBef>
                <a:spcPts val="0"/>
              </a:spcBef>
              <a:buNone/>
            </a:pPr>
            <a:r>
              <a:rPr lang="it-IT" sz="2400" dirty="0" smtClean="0"/>
              <a:t>I dati scaturiti dai diversi campi sono tutti necessari, per questo M. R. Moro ha costruito un suo metodo che si fonda su un campo teorico in costruzione: </a:t>
            </a:r>
            <a:r>
              <a:rPr lang="it-IT" sz="2400" b="1" u="sng" dirty="0" smtClean="0"/>
              <a:t>l’</a:t>
            </a:r>
            <a:r>
              <a:rPr lang="it-IT" sz="2400" b="1" u="sng" dirty="0" err="1" smtClean="0"/>
              <a:t>etnopsichiatria</a:t>
            </a:r>
            <a:r>
              <a:rPr lang="it-IT" sz="2400" b="1" u="sng" dirty="0" smtClean="0"/>
              <a:t> genitori-bambino</a:t>
            </a:r>
            <a:r>
              <a:rPr lang="it-IT" sz="2400" dirty="0" smtClean="0"/>
              <a:t>.</a:t>
            </a:r>
          </a:p>
          <a:p>
            <a:pPr marL="0" indent="0" algn="just">
              <a:spcBef>
                <a:spcPts val="0"/>
              </a:spcBef>
              <a:buNone/>
            </a:pPr>
            <a:endParaRPr lang="it-IT" sz="2400" dirty="0" smtClean="0"/>
          </a:p>
          <a:p>
            <a:pPr marL="0" indent="0" algn="just">
              <a:spcBef>
                <a:spcPts val="0"/>
              </a:spcBef>
              <a:buNone/>
            </a:pPr>
            <a:endParaRPr lang="it-IT" sz="2400" dirty="0" smtClean="0"/>
          </a:p>
          <a:p>
            <a:pPr marL="0" indent="0" algn="just">
              <a:spcBef>
                <a:spcPts val="0"/>
              </a:spcBef>
              <a:buNone/>
            </a:pPr>
            <a:r>
              <a:rPr lang="it-IT" sz="2400" dirty="0" smtClean="0"/>
              <a:t>è un campo ancora mal definito inserito nell’ambito più vasto dell’</a:t>
            </a:r>
            <a:r>
              <a:rPr lang="it-IT" sz="2400" dirty="0" err="1" smtClean="0"/>
              <a:t>etnopsichiatria</a:t>
            </a:r>
            <a:r>
              <a:rPr lang="it-IT" sz="2400" dirty="0" smtClean="0"/>
              <a:t>.</a:t>
            </a:r>
          </a:p>
          <a:p>
            <a:pPr marL="0" indent="0" algn="just">
              <a:spcBef>
                <a:spcPts val="0"/>
              </a:spcBef>
              <a:buNone/>
            </a:pPr>
            <a:r>
              <a:rPr lang="it-IT" sz="2400" b="1" i="1" dirty="0" smtClean="0"/>
              <a:t>L’</a:t>
            </a:r>
            <a:r>
              <a:rPr lang="it-IT" sz="2400" b="1" i="1" dirty="0" err="1" smtClean="0"/>
              <a:t>etnopsichiatria</a:t>
            </a:r>
            <a:r>
              <a:rPr lang="it-IT" sz="2400" b="1" i="1" dirty="0" smtClean="0"/>
              <a:t> è una teoria e pratica psicoterapica che riserva una parte uguale alla dimensione culturale del disturbo e della sua cura e all’analisi dei funzionamenti psichici.</a:t>
            </a:r>
          </a:p>
          <a:p>
            <a:pPr marL="0" indent="0" algn="ctr">
              <a:spcBef>
                <a:spcPts val="0"/>
              </a:spcBef>
              <a:buNone/>
            </a:pPr>
            <a:endParaRPr lang="it-IT" sz="2400" dirty="0"/>
          </a:p>
        </p:txBody>
      </p:sp>
      <p:sp>
        <p:nvSpPr>
          <p:cNvPr id="4" name="Freccia in giù 3"/>
          <p:cNvSpPr/>
          <p:nvPr/>
        </p:nvSpPr>
        <p:spPr>
          <a:xfrm>
            <a:off x="6660232" y="2492896"/>
            <a:ext cx="432048"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3832</TotalTime>
  <Words>4708</Words>
  <Application>Microsoft Office PowerPoint</Application>
  <PresentationFormat>Presentazione su schermo (4:3)</PresentationFormat>
  <Paragraphs>315</Paragraphs>
  <Slides>41</Slides>
  <Notes>0</Notes>
  <HiddenSlides>0</HiddenSlides>
  <MMClips>0</MMClips>
  <ScaleCrop>false</ScaleCrop>
  <HeadingPairs>
    <vt:vector size="4" baseType="variant">
      <vt:variant>
        <vt:lpstr>Tema</vt:lpstr>
      </vt:variant>
      <vt:variant>
        <vt:i4>1</vt:i4>
      </vt:variant>
      <vt:variant>
        <vt:lpstr>Titoli diapositive</vt:lpstr>
      </vt:variant>
      <vt:variant>
        <vt:i4>41</vt:i4>
      </vt:variant>
    </vt:vector>
  </HeadingPairs>
  <TitlesOfParts>
    <vt:vector size="42" baseType="lpstr">
      <vt:lpstr>Tema di Office</vt:lpstr>
      <vt:lpstr>Antropologia delle relazioni interculturali</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Caso clinico: MOUSSA, IL BAMBINO “CHE PORTA IL BOUBOU ALTRUI”</vt:lpstr>
      <vt:lpstr>Diapositiva 25</vt:lpstr>
      <vt:lpstr>Diapositiva 26</vt:lpstr>
      <vt:lpstr>Diapositiva 27</vt:lpstr>
      <vt:lpstr>Diapositiva 28</vt:lpstr>
      <vt:lpstr>Diapositiva 29</vt:lpstr>
      <vt:lpstr>Analisi sequenziale dei colloqui</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Antropologia delle relazioni interculturali</dc:title>
  <dc:creator>alessia</dc:creator>
  <cp:lastModifiedBy>Admin</cp:lastModifiedBy>
  <cp:revision>254</cp:revision>
  <dcterms:created xsi:type="dcterms:W3CDTF">2015-11-24T09:36:59Z</dcterms:created>
  <dcterms:modified xsi:type="dcterms:W3CDTF">2015-12-10T09:42:19Z</dcterms:modified>
</cp:coreProperties>
</file>