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79" r:id="rId4"/>
    <p:sldId id="274" r:id="rId5"/>
    <p:sldId id="275" r:id="rId6"/>
    <p:sldId id="276" r:id="rId7"/>
    <p:sldId id="277" r:id="rId8"/>
    <p:sldId id="278" r:id="rId9"/>
    <p:sldId id="282" r:id="rId10"/>
    <p:sldId id="283" r:id="rId11"/>
    <p:sldId id="284" r:id="rId12"/>
    <p:sldId id="286" r:id="rId13"/>
    <p:sldId id="287" r:id="rId14"/>
    <p:sldId id="288" r:id="rId15"/>
    <p:sldId id="289" r:id="rId16"/>
    <p:sldId id="290" r:id="rId17"/>
    <p:sldId id="257" r:id="rId18"/>
    <p:sldId id="258" r:id="rId19"/>
    <p:sldId id="259" r:id="rId20"/>
    <p:sldId id="260" r:id="rId21"/>
    <p:sldId id="261" r:id="rId22"/>
    <p:sldId id="280" r:id="rId23"/>
    <p:sldId id="281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91" r:id="rId33"/>
    <p:sldId id="293" r:id="rId34"/>
    <p:sldId id="292" r:id="rId35"/>
    <p:sldId id="294" r:id="rId3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6856297-B3C1-44F0-9C9C-716994517F6E}" type="datetimeFigureOut">
              <a:rPr lang="it-IT" smtClean="0"/>
              <a:pPr/>
              <a:t>10/12/2015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CFCC16B-2A03-42B2-8A7B-12DF432B1D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6297-B3C1-44F0-9C9C-716994517F6E}" type="datetimeFigureOut">
              <a:rPr lang="it-IT" smtClean="0"/>
              <a:pPr/>
              <a:t>10/12/2015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C16B-2A03-42B2-8A7B-12DF432B1D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6297-B3C1-44F0-9C9C-716994517F6E}" type="datetimeFigureOut">
              <a:rPr lang="it-IT" smtClean="0"/>
              <a:pPr/>
              <a:t>10/12/2015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C16B-2A03-42B2-8A7B-12DF432B1D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6856297-B3C1-44F0-9C9C-716994517F6E}" type="datetimeFigureOut">
              <a:rPr lang="it-IT" smtClean="0"/>
              <a:pPr/>
              <a:t>10/12/2015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CFCC16B-2A03-42B2-8A7B-12DF432B1DE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6856297-B3C1-44F0-9C9C-716994517F6E}" type="datetimeFigureOut">
              <a:rPr lang="it-IT" smtClean="0"/>
              <a:pPr/>
              <a:t>10/12/2015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CFCC16B-2A03-42B2-8A7B-12DF432B1D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6297-B3C1-44F0-9C9C-716994517F6E}" type="datetimeFigureOut">
              <a:rPr lang="it-IT" smtClean="0"/>
              <a:pPr/>
              <a:t>10/12/2015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C16B-2A03-42B2-8A7B-12DF432B1DE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6297-B3C1-44F0-9C9C-716994517F6E}" type="datetimeFigureOut">
              <a:rPr lang="it-IT" smtClean="0"/>
              <a:pPr/>
              <a:t>10/12/2015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C16B-2A03-42B2-8A7B-12DF432B1DE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856297-B3C1-44F0-9C9C-716994517F6E}" type="datetimeFigureOut">
              <a:rPr lang="it-IT" smtClean="0"/>
              <a:pPr/>
              <a:t>10/12/2015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FCC16B-2A03-42B2-8A7B-12DF432B1DE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6297-B3C1-44F0-9C9C-716994517F6E}" type="datetimeFigureOut">
              <a:rPr lang="it-IT" smtClean="0"/>
              <a:pPr/>
              <a:t>10/12/2015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C16B-2A03-42B2-8A7B-12DF432B1D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6856297-B3C1-44F0-9C9C-716994517F6E}" type="datetimeFigureOut">
              <a:rPr lang="it-IT" smtClean="0"/>
              <a:pPr/>
              <a:t>10/12/2015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CFCC16B-2A03-42B2-8A7B-12DF432B1DE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856297-B3C1-44F0-9C9C-716994517F6E}" type="datetimeFigureOut">
              <a:rPr lang="it-IT" smtClean="0"/>
              <a:pPr/>
              <a:t>10/12/2015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FCC16B-2A03-42B2-8A7B-12DF432B1DE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6856297-B3C1-44F0-9C9C-716994517F6E}" type="datetimeFigureOut">
              <a:rPr lang="it-IT" smtClean="0"/>
              <a:pPr/>
              <a:t>10/12/2015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CFCC16B-2A03-42B2-8A7B-12DF432B1DE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86050" y="0"/>
            <a:ext cx="6172200" cy="1214422"/>
          </a:xfrm>
        </p:spPr>
        <p:txBody>
          <a:bodyPr>
            <a:normAutofit/>
          </a:bodyPr>
          <a:lstStyle/>
          <a:p>
            <a:pPr algn="r"/>
            <a:r>
              <a:rPr lang="it-IT" sz="1800" dirty="0" smtClean="0"/>
              <a:t>Laboratorio di antropologia delle relazioni interculturali</a:t>
            </a:r>
            <a:br>
              <a:rPr lang="it-IT" sz="1800" dirty="0" smtClean="0"/>
            </a:br>
            <a:r>
              <a:rPr lang="it-IT" sz="1800" dirty="0" smtClean="0"/>
              <a:t>Anno accademico 2015/2016</a:t>
            </a:r>
            <a:endParaRPr lang="it-IT" sz="1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14546" y="2786058"/>
            <a:ext cx="6172200" cy="221457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sz="4800" dirty="0" smtClean="0"/>
              <a:t>Salute e Immigrazione </a:t>
            </a:r>
          </a:p>
          <a:p>
            <a:pPr algn="ctr"/>
            <a:r>
              <a:rPr lang="it-IT" sz="3500" dirty="0" smtClean="0"/>
              <a:t>Un modello teorico-pratico per le aziende sanitarie</a:t>
            </a:r>
          </a:p>
          <a:p>
            <a:pPr algn="ctr"/>
            <a:endParaRPr lang="it-IT" sz="2000" dirty="0" smtClean="0"/>
          </a:p>
          <a:p>
            <a:pPr algn="ctr"/>
            <a:r>
              <a:rPr lang="it-IT" sz="2000" dirty="0" smtClean="0"/>
              <a:t>A cura di Nicola </a:t>
            </a:r>
            <a:r>
              <a:rPr lang="it-IT" sz="2000" dirty="0" err="1" smtClean="0"/>
              <a:t>Pasini</a:t>
            </a:r>
            <a:r>
              <a:rPr lang="it-IT" sz="2000" dirty="0" smtClean="0"/>
              <a:t> e Mario Picozzi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928710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4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Diversità culturale e malattia</a:t>
            </a:r>
            <a:endParaRPr lang="it-IT" sz="44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785786" y="4357694"/>
            <a:ext cx="7467600" cy="2259134"/>
          </a:xfrm>
          <a:solidFill>
            <a:schemeClr val="bg1">
              <a:alpha val="42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b="1" dirty="0" smtClean="0"/>
              <a:t>Concezione di malattia nel mondo occidentale: </a:t>
            </a:r>
          </a:p>
          <a:p>
            <a:pPr>
              <a:buNone/>
            </a:pPr>
            <a:endParaRPr lang="it-IT" b="1" dirty="0" smtClean="0"/>
          </a:p>
          <a:p>
            <a:pPr algn="ctr">
              <a:buNone/>
            </a:pPr>
            <a:r>
              <a:rPr lang="it-IT" b="1" dirty="0" smtClean="0"/>
              <a:t>“</a:t>
            </a:r>
            <a:r>
              <a:rPr lang="it-IT" sz="2800" b="1" i="1" dirty="0" smtClean="0"/>
              <a:t>Condizione anormale di un organismo causata da alterazioni organiche o funzionali che compromettono la salute del soggetto </a:t>
            </a:r>
            <a:r>
              <a:rPr lang="it-IT" b="1" dirty="0" smtClean="0"/>
              <a:t>“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785794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smtClean="0"/>
              <a:t>Diversità culturale e malattia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Concezione di malattia nel mondo </a:t>
            </a:r>
            <a:r>
              <a:rPr lang="it-IT" sz="2000" b="1" dirty="0" smtClean="0">
                <a:solidFill>
                  <a:schemeClr val="accent1"/>
                </a:solidFill>
              </a:rPr>
              <a:t>“non occidentale”:</a:t>
            </a:r>
          </a:p>
          <a:p>
            <a:pPr>
              <a:buNone/>
            </a:pPr>
            <a:r>
              <a:rPr lang="it-IT" dirty="0" smtClean="0"/>
              <a:t>(Cina, Asia e America Latina)</a:t>
            </a:r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2800" i="1" dirty="0" smtClean="0"/>
              <a:t>“Alterazione dell’equilibrio energetico che caratterizza il soggetto sano; tale equilibrio risente fortemente dei cambiamenti di calore del contesto ambientale ma anche della moralità del soggetto”</a:t>
            </a:r>
          </a:p>
        </p:txBody>
      </p:sp>
      <p:pic>
        <p:nvPicPr>
          <p:cNvPr id="4" name="Immagine 3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4786322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smtClean="0"/>
              <a:t>Diversità culturale e malattia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Concezione della malattia nei </a:t>
            </a:r>
            <a:r>
              <a:rPr lang="it-IT" b="1" dirty="0" smtClean="0">
                <a:solidFill>
                  <a:schemeClr val="accent1"/>
                </a:solidFill>
              </a:rPr>
              <a:t>popoli gitani</a:t>
            </a:r>
            <a:r>
              <a:rPr lang="it-IT" dirty="0" smtClean="0"/>
              <a:t>:</a:t>
            </a:r>
          </a:p>
          <a:p>
            <a:pPr>
              <a:buNone/>
            </a:pPr>
            <a:endParaRPr lang="it-IT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it-IT" sz="2800" i="1" dirty="0" smtClean="0"/>
              <a:t>“Causa della malattia è la perdita dell’anima o dello spirito, ovvero l’allontanamento dell’anima dal corpo. Tale perdita è determinata dall’intrusione nel corpo sano di un’entità maligna”</a:t>
            </a:r>
            <a:endParaRPr lang="it-IT" sz="2800" i="1" dirty="0"/>
          </a:p>
        </p:txBody>
      </p:sp>
      <p:pic>
        <p:nvPicPr>
          <p:cNvPr id="4" name="Immagine 3" descr="001513-r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4143380"/>
            <a:ext cx="4857784" cy="2305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smtClean="0"/>
              <a:t>Diversità culturale e malattia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Ci troviamo di fronte ad un duplice impegno: </a:t>
            </a:r>
            <a:endParaRPr lang="it-IT" dirty="0"/>
          </a:p>
        </p:txBody>
      </p:sp>
      <p:sp>
        <p:nvSpPr>
          <p:cNvPr id="4" name="Freccia in giù 3"/>
          <p:cNvSpPr/>
          <p:nvPr/>
        </p:nvSpPr>
        <p:spPr>
          <a:xfrm rot="2564910">
            <a:off x="1839293" y="232051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 rot="20238064">
            <a:off x="5670705" y="241304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714348" y="3643314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Cercare di comprendere l’esperienza di malattia e il significato simbolico che essa assume nell’ambito di quella determinata cultura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429256" y="3643314"/>
            <a:ext cx="2000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Decidere quali risposte dare alle richieste di cura: legittime o illegittime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143000"/>
          </a:xfrm>
        </p:spPr>
        <p:txBody>
          <a:bodyPr>
            <a:noAutofit/>
          </a:bodyPr>
          <a:lstStyle/>
          <a:p>
            <a:r>
              <a:rPr lang="it-IT" sz="4000" b="1" dirty="0" smtClean="0"/>
              <a:t>Le risposte alla richiesta di infibulazione 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Secondo </a:t>
            </a:r>
            <a:r>
              <a:rPr lang="it-IT" b="1" dirty="0" smtClean="0"/>
              <a:t>Hugo T. </a:t>
            </a:r>
            <a:r>
              <a:rPr lang="it-IT" b="1" dirty="0" err="1" smtClean="0"/>
              <a:t>Engelhardt</a:t>
            </a:r>
            <a:r>
              <a:rPr lang="it-IT" dirty="0" smtClean="0"/>
              <a:t>: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i="1" dirty="0" smtClean="0"/>
              <a:t>“ Non esiste alcun valore realmente condiviso, tranne quello di lasciare a ciascuno la libertà di autodeterminazione”</a:t>
            </a:r>
          </a:p>
          <a:p>
            <a:pPr>
              <a:buNone/>
            </a:pPr>
            <a:endParaRPr lang="it-IT" i="1" dirty="0" smtClean="0"/>
          </a:p>
          <a:p>
            <a:pPr>
              <a:buNone/>
            </a:pPr>
            <a:r>
              <a:rPr lang="it-IT" dirty="0" smtClean="0"/>
              <a:t>Valore centrale: nozione di </a:t>
            </a:r>
            <a:r>
              <a:rPr lang="it-IT" b="1" dirty="0" smtClean="0">
                <a:solidFill>
                  <a:schemeClr val="accent1"/>
                </a:solidFill>
              </a:rPr>
              <a:t>tolleranza </a:t>
            </a:r>
          </a:p>
          <a:p>
            <a:pPr>
              <a:buNone/>
            </a:pP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 rot="5400000">
            <a:off x="4750992" y="4750206"/>
            <a:ext cx="357190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3571868" y="5143512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Atteggiamento di neutralità nei confronti dei valori individuali e dei gruppi. Rispetto per le scelte dell’altro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b="1" dirty="0" smtClean="0"/>
              <a:t>Le risposte alla richiesta di infibulazione 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Secondo la deontologia medica: 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6" name="Freccia in giù 5"/>
          <p:cNvSpPr/>
          <p:nvPr/>
        </p:nvSpPr>
        <p:spPr>
          <a:xfrm rot="1983070">
            <a:off x="1171815" y="2120057"/>
            <a:ext cx="484632" cy="1035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>
            <a:off x="4071934" y="2285992"/>
            <a:ext cx="48463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 rot="19888632">
            <a:off x="6823673" y="2116007"/>
            <a:ext cx="484632" cy="1176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00034" y="3286124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Vietare. </a:t>
            </a:r>
          </a:p>
          <a:p>
            <a:r>
              <a:rPr lang="it-IT" dirty="0" smtClean="0"/>
              <a:t>Lesiva dei diritti fondamentali di ogni individuo 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428992" y="3286124"/>
            <a:ext cx="16430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Permettere.</a:t>
            </a:r>
          </a:p>
          <a:p>
            <a:r>
              <a:rPr lang="it-IT" dirty="0" smtClean="0"/>
              <a:t>In base al principio del rispetto dei diritti delle culture a conservare le proprie pratiche e i propri valori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429388" y="3429000"/>
            <a:ext cx="19288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Trovare un compromesso.</a:t>
            </a:r>
          </a:p>
          <a:p>
            <a:r>
              <a:rPr lang="it-IT" dirty="0" smtClean="0"/>
              <a:t>Consiste in una sorta di rito che prevede una piccola puntura del clitoride: perseguire il male minore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b="1" dirty="0" smtClean="0"/>
              <a:t>Che fare allora nel caso dell’infibulazione?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Sforzo di entrare in relazione e di instaurare un dialogo volto a spiegare i significati dell’infibulazione</a:t>
            </a:r>
          </a:p>
          <a:p>
            <a:r>
              <a:rPr lang="it-IT" dirty="0" smtClean="0"/>
              <a:t>Al medico spetta illustrare le conseguenze gravi della pratica e invitare i genitori a riflettere sul perché essi la richiedono</a:t>
            </a:r>
          </a:p>
          <a:p>
            <a:pPr>
              <a:buNone/>
            </a:pPr>
            <a:endParaRPr lang="it-IT" dirty="0" smtClean="0"/>
          </a:p>
        </p:txBody>
      </p:sp>
      <p:sp>
        <p:nvSpPr>
          <p:cNvPr id="4" name="Freccia in giù 3"/>
          <p:cNvSpPr/>
          <p:nvPr/>
        </p:nvSpPr>
        <p:spPr>
          <a:xfrm rot="1703777">
            <a:off x="1598914" y="4076134"/>
            <a:ext cx="484632" cy="838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 rot="20326892">
            <a:off x="5779599" y="4131086"/>
            <a:ext cx="484632" cy="842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28596" y="5072074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Segno di appartenenza al gruppo (rito di passaggio)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286380" y="5214950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Voluta perché se ne cerca l’effetto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b="1" dirty="0" smtClean="0">
                <a:solidFill>
                  <a:schemeClr val="accent1"/>
                </a:solidFill>
              </a:rPr>
              <a:t>5 livelli di incomprensione medico-paziente straniero</a:t>
            </a:r>
            <a:endParaRPr lang="it-IT" sz="4000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71472" y="2143116"/>
            <a:ext cx="7972452" cy="1571636"/>
          </a:xfrm>
        </p:spPr>
        <p:txBody>
          <a:bodyPr/>
          <a:lstStyle/>
          <a:p>
            <a:pPr>
              <a:buNone/>
            </a:pPr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L’incomprensione ha a che fare con la difficoltà a comunicare le proprie sensazioni interiori.</a:t>
            </a:r>
          </a:p>
          <a:p>
            <a:pPr>
              <a:buNone/>
            </a:pPr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43108" y="1857364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/>
                </a:solidFill>
              </a:rPr>
              <a:t>LIVELLO PRELINGUISTICO</a:t>
            </a:r>
            <a:endParaRPr lang="it-IT" sz="2400" b="1" dirty="0">
              <a:solidFill>
                <a:schemeClr val="accent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85852" y="2500306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Una distinzione classica dell’antropologia medica è quella tra:</a:t>
            </a:r>
          </a:p>
          <a:p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DISEASE e ILLNESS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 rot="5400000">
            <a:off x="3286116" y="3857628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e 8"/>
          <p:cNvSpPr/>
          <p:nvPr/>
        </p:nvSpPr>
        <p:spPr>
          <a:xfrm>
            <a:off x="857224" y="4357694"/>
            <a:ext cx="3214710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Malattia  in senso medico</a:t>
            </a:r>
            <a:endParaRPr lang="it-IT" dirty="0"/>
          </a:p>
        </p:txBody>
      </p:sp>
      <p:cxnSp>
        <p:nvCxnSpPr>
          <p:cNvPr id="13" name="Connettore 2 12"/>
          <p:cNvCxnSpPr/>
          <p:nvPr/>
        </p:nvCxnSpPr>
        <p:spPr>
          <a:xfrm rot="16200000" flipH="1">
            <a:off x="5036347" y="3821909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e 15"/>
          <p:cNvSpPr/>
          <p:nvPr/>
        </p:nvSpPr>
        <p:spPr>
          <a:xfrm>
            <a:off x="4572000" y="4357694"/>
            <a:ext cx="357190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Percezione soggettiva “dell’essere ammalato” del paziente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9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b="1" dirty="0" smtClean="0">
                <a:solidFill>
                  <a:schemeClr val="accent1"/>
                </a:solidFill>
              </a:rPr>
              <a:t>5 livelli di incomprensione medico-paziente straniero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it-IT" b="1" dirty="0" smtClean="0">
                <a:solidFill>
                  <a:schemeClr val="accent1"/>
                </a:solidFill>
              </a:rPr>
              <a:t>LIVELLO LINGUISTICO</a:t>
            </a:r>
          </a:p>
          <a:p>
            <a:pPr algn="ctr">
              <a:buNone/>
            </a:pPr>
            <a:endParaRPr lang="it-IT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None/>
            </a:pP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E’ la difficoltà più immediata e ovvia quando gli interlocutori non conoscono una lingua comune.</a:t>
            </a:r>
          </a:p>
          <a:p>
            <a:pPr algn="ctr">
              <a:buNone/>
            </a:pP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Accanto ai problemi lessicali ci sono quelli semantici.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magine 3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4071942"/>
            <a:ext cx="4929222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b="1" dirty="0" smtClean="0">
                <a:solidFill>
                  <a:schemeClr val="accent1"/>
                </a:solidFill>
              </a:rPr>
              <a:t>5 livelli di incomprensione medico-paziente straniero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00034" y="1857364"/>
            <a:ext cx="7467600" cy="2114552"/>
          </a:xfrm>
        </p:spPr>
        <p:txBody>
          <a:bodyPr/>
          <a:lstStyle/>
          <a:p>
            <a:pPr algn="ctr">
              <a:buNone/>
            </a:pPr>
            <a:r>
              <a:rPr lang="it-IT" b="1" dirty="0" smtClean="0">
                <a:solidFill>
                  <a:schemeClr val="accent1"/>
                </a:solidFill>
              </a:rPr>
              <a:t>  LIVELLO METALINGUISTICO</a:t>
            </a:r>
          </a:p>
          <a:p>
            <a:pPr algn="ctr">
              <a:buNone/>
            </a:pPr>
            <a:endParaRPr lang="it-IT" b="1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Nelle diverse lingue un certo termine può corrispondere a significati astratti differenti, creando possibili fraintendimenti.</a:t>
            </a:r>
          </a:p>
          <a:p>
            <a:pPr algn="ctr">
              <a:buNone/>
            </a:pP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None/>
            </a:pP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0034" y="4000504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1"/>
                </a:solidFill>
              </a:rPr>
              <a:t>“AVOIR  MAL  AU  COEUR”</a:t>
            </a:r>
            <a:endParaRPr lang="it-IT" sz="2000" b="1" dirty="0">
              <a:solidFill>
                <a:schemeClr val="accent1"/>
              </a:solidFill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4000496" y="4071942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000628" y="3929066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1"/>
                </a:solidFill>
              </a:rPr>
              <a:t>“NAUSEA  E  DISTURBI  </a:t>
            </a:r>
            <a:r>
              <a:rPr lang="it-IT" sz="2000" b="1" dirty="0" err="1" smtClean="0">
                <a:solidFill>
                  <a:schemeClr val="accent1"/>
                </a:solidFill>
              </a:rPr>
              <a:t>DI</a:t>
            </a:r>
            <a:r>
              <a:rPr lang="it-IT" sz="2000" b="1" dirty="0" smtClean="0">
                <a:solidFill>
                  <a:schemeClr val="accent1"/>
                </a:solidFill>
              </a:rPr>
              <a:t>  STOMACO”</a:t>
            </a:r>
            <a:endParaRPr lang="it-IT" sz="2000" b="1" dirty="0">
              <a:solidFill>
                <a:schemeClr val="accent1"/>
              </a:solidFill>
            </a:endParaRPr>
          </a:p>
        </p:txBody>
      </p:sp>
      <p:pic>
        <p:nvPicPr>
          <p:cNvPr id="7" name="Immagine 6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4643446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143800" cy="1357290"/>
          </a:xfrm>
          <a:solidFill>
            <a:schemeClr val="bg1">
              <a:alpha val="69000"/>
            </a:schemeClr>
          </a:solidFill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chemeClr val="accent1"/>
                </a:solidFill>
              </a:rPr>
              <a:t>5 livelli di incomprensione medico-paziente straniero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467600" cy="27146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800" b="1" dirty="0" smtClean="0">
                <a:solidFill>
                  <a:schemeClr val="accent1"/>
                </a:solidFill>
              </a:rPr>
              <a:t>LIVELLO CULTURALE</a:t>
            </a:r>
          </a:p>
          <a:p>
            <a:pPr algn="ctr">
              <a:buNone/>
            </a:pPr>
            <a:endParaRPr lang="it-IT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None/>
            </a:pPr>
            <a:r>
              <a:rPr lang="it-IT" sz="2000" b="1" dirty="0" smtClean="0">
                <a:solidFill>
                  <a:schemeClr val="accent1"/>
                </a:solidFill>
              </a:rPr>
              <a:t>Il termine “cultura” definisce l’insieme dei valori ideologici e spirituali di una persona e il modo con cui questa definisce il mondo e se stessa all’interno del mondo.</a:t>
            </a:r>
          </a:p>
          <a:p>
            <a:pPr algn="ctr">
              <a:buNone/>
            </a:pP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None/>
            </a:pP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None/>
            </a:pP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4143372" y="3786190"/>
            <a:ext cx="42862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714348" y="5072074"/>
            <a:ext cx="7715304" cy="1323439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1"/>
                </a:solidFill>
              </a:rPr>
              <a:t>Il superamento di questo livello di incomprensione non è possibile solo esplorando la cultura dell’altro ma soprattutto avvicinando il personale sanitario alla conoscenza delle varie pratiche curative di ogni cultura.</a:t>
            </a:r>
            <a:endParaRPr lang="it-IT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6758006" cy="1274786"/>
          </a:xfrm>
          <a:solidFill>
            <a:schemeClr val="bg1">
              <a:alpha val="73000"/>
            </a:schemeClr>
          </a:solidFill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chemeClr val="accent1"/>
                </a:solidFill>
              </a:rPr>
              <a:t>5 livelli di incomprensione medico-paziente straniero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71472" y="4500570"/>
            <a:ext cx="7467600" cy="21431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b="1" dirty="0" smtClean="0">
                <a:solidFill>
                  <a:schemeClr val="accent1"/>
                </a:solidFill>
              </a:rPr>
              <a:t>LIVELLO METACULTURALE</a:t>
            </a:r>
          </a:p>
          <a:p>
            <a:pPr algn="ctr">
              <a:buNone/>
            </a:pPr>
            <a:r>
              <a:rPr lang="it-IT" sz="2000" b="1" dirty="0" smtClean="0">
                <a:solidFill>
                  <a:schemeClr val="accent1"/>
                </a:solidFill>
              </a:rPr>
              <a:t>E’ il piano dove gli uomini affermano consciamente e con lucidità la loro visione della vita che a livello culturale appare implicita e inconscia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29684" cy="785818"/>
          </a:xfrm>
        </p:spPr>
        <p:txBody>
          <a:bodyPr>
            <a:noAutofit/>
          </a:bodyPr>
          <a:lstStyle/>
          <a:p>
            <a:r>
              <a:rPr lang="it-IT" sz="4000" b="1" dirty="0" smtClean="0"/>
              <a:t>“</a:t>
            </a:r>
            <a:r>
              <a:rPr lang="it-IT" sz="3600" b="1" dirty="0" smtClean="0"/>
              <a:t>Dialogo come migliore informatore”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00034" y="1214422"/>
            <a:ext cx="7467600" cy="4873752"/>
          </a:xfrm>
        </p:spPr>
        <p:txBody>
          <a:bodyPr/>
          <a:lstStyle/>
          <a:p>
            <a:r>
              <a:rPr lang="it-IT" dirty="0" smtClean="0"/>
              <a:t>Una sfera comune di significati</a:t>
            </a:r>
          </a:p>
          <a:p>
            <a:r>
              <a:rPr lang="it-IT" dirty="0" smtClean="0"/>
              <a:t>Approccio empatico</a:t>
            </a:r>
          </a:p>
          <a:p>
            <a:r>
              <a:rPr lang="it-IT" dirty="0" smtClean="0"/>
              <a:t>Comunicazione non verbale (gestualità, tono della voce, espressioni del viso)</a:t>
            </a:r>
            <a:endParaRPr lang="it-IT" dirty="0"/>
          </a:p>
        </p:txBody>
      </p:sp>
      <p:sp>
        <p:nvSpPr>
          <p:cNvPr id="4" name="Freccia in giù 3"/>
          <p:cNvSpPr/>
          <p:nvPr/>
        </p:nvSpPr>
        <p:spPr>
          <a:xfrm>
            <a:off x="4214810" y="3071810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714612" y="3643314"/>
            <a:ext cx="342902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Medici e personale curante: “importanti mediatori nell’accesso ai diritti sostanziali di cittadinanza</a:t>
            </a:r>
            <a:r>
              <a:rPr lang="it-IT" dirty="0" smtClean="0"/>
              <a:t>”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71472" y="5286388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Ciò che conta non è acquisire un sapere astratto su di una cultura da “applicare” al paziente malato, ma un bagaglio concettuale che metta il curante in grado di interpretare i riferimenti culturali del paziente.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785786" y="4500570"/>
            <a:ext cx="7467600" cy="2214578"/>
          </a:xfrm>
          <a:solidFill>
            <a:schemeClr val="bg1">
              <a:alpha val="6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it-IT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“Mettersi nei panni di ciascun malato per capire di che cosa questi ha veramente bisogno”</a:t>
            </a:r>
            <a:br>
              <a:rPr lang="it-IT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</a:br>
            <a:r>
              <a:rPr lang="it-IT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(Virginia </a:t>
            </a:r>
            <a:r>
              <a:rPr lang="it-IT" sz="36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henderson</a:t>
            </a:r>
            <a:r>
              <a:rPr lang="it-IT" sz="3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)</a:t>
            </a:r>
            <a:endParaRPr lang="it-IT" sz="36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b="1" dirty="0" err="1" smtClean="0">
                <a:latin typeface="Andalus" pitchFamily="18" charset="-78"/>
                <a:cs typeface="Andalus" pitchFamily="18" charset="-78"/>
              </a:rPr>
              <a:t>Salute…dal</a:t>
            </a:r>
            <a:r>
              <a:rPr lang="it-IT" sz="4400" b="1" dirty="0" smtClean="0">
                <a:latin typeface="Andalus" pitchFamily="18" charset="-78"/>
                <a:cs typeface="Andalus" pitchFamily="18" charset="-78"/>
              </a:rPr>
              <a:t> latino “</a:t>
            </a:r>
            <a:r>
              <a:rPr lang="it-IT" sz="4400" b="1" dirty="0" err="1" smtClean="0">
                <a:latin typeface="Andalus" pitchFamily="18" charset="-78"/>
                <a:cs typeface="Andalus" pitchFamily="18" charset="-78"/>
              </a:rPr>
              <a:t>Salus</a:t>
            </a:r>
            <a:r>
              <a:rPr lang="it-IT" sz="4400" b="1" dirty="0" smtClean="0">
                <a:latin typeface="Andalus" pitchFamily="18" charset="-78"/>
                <a:cs typeface="Andalus" pitchFamily="18" charset="-78"/>
              </a:rPr>
              <a:t>”</a:t>
            </a:r>
            <a:endParaRPr lang="it-IT" sz="4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9716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1800" dirty="0" err="1" smtClean="0"/>
              <a:t>Salus</a:t>
            </a:r>
            <a:r>
              <a:rPr lang="it-IT" sz="1800" dirty="0" smtClean="0"/>
              <a:t> nell’antica Roma era la personificazione della salute e venne assimilata ad Igea, dea ellenica della salute e figlia di </a:t>
            </a:r>
            <a:r>
              <a:rPr lang="it-IT" sz="1800" dirty="0" err="1" smtClean="0"/>
              <a:t>Asclepio</a:t>
            </a:r>
            <a:r>
              <a:rPr lang="it-IT" sz="1800" dirty="0" smtClean="0"/>
              <a:t>, il dio della medicina. A lui si ispirò la scuola degli Asclepiadi, le cui pratiche erano soprattutto magiche. </a:t>
            </a:r>
          </a:p>
          <a:p>
            <a:pPr algn="ctr">
              <a:buNone/>
            </a:pPr>
            <a:endParaRPr lang="it-IT" sz="1800" dirty="0" smtClean="0"/>
          </a:p>
          <a:p>
            <a:pPr algn="ctr">
              <a:buNone/>
            </a:pPr>
            <a:endParaRPr lang="it-IT" sz="1800" dirty="0" smtClean="0"/>
          </a:p>
          <a:p>
            <a:pPr>
              <a:buNone/>
            </a:pPr>
            <a:endParaRPr lang="it-IT" sz="1800" dirty="0" smtClean="0"/>
          </a:p>
          <a:p>
            <a:pPr>
              <a:buNone/>
            </a:pPr>
            <a:endParaRPr lang="it-IT" sz="1800" dirty="0" smtClean="0"/>
          </a:p>
          <a:p>
            <a:pPr>
              <a:buNone/>
            </a:pPr>
            <a:endParaRPr lang="it-IT" sz="1800" dirty="0" smtClean="0"/>
          </a:p>
          <a:p>
            <a:pPr algn="ctr">
              <a:buNone/>
            </a:pPr>
            <a:endParaRPr lang="it-IT" sz="1800" dirty="0" smtClean="0"/>
          </a:p>
          <a:p>
            <a:pPr algn="ctr">
              <a:buNone/>
            </a:pPr>
            <a:endParaRPr lang="it-IT" sz="1800" dirty="0" smtClean="0"/>
          </a:p>
          <a:p>
            <a:pPr algn="ctr">
              <a:buNone/>
            </a:pPr>
            <a:endParaRPr lang="it-IT" sz="1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57224" y="1785926"/>
            <a:ext cx="6643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dirty="0" smtClean="0"/>
              <a:t>Tra i discendenti di </a:t>
            </a:r>
            <a:r>
              <a:rPr lang="it-IT" dirty="0" err="1" smtClean="0"/>
              <a:t>Asclepio</a:t>
            </a:r>
            <a:r>
              <a:rPr lang="it-IT" dirty="0" smtClean="0"/>
              <a:t> il nome più celebre è quello di Ippocrate: il primo, secondo Nathan, a tentare di integrare le conoscenze tecniche dei maghi e dei “purificatori”, in quanto sapeva che i loro rimedi erano efficaci e li accusava solo di imbrogliare il volgo sull’origine del male.</a:t>
            </a:r>
          </a:p>
        </p:txBody>
      </p:sp>
      <p:pic>
        <p:nvPicPr>
          <p:cNvPr id="6" name="Immagine 5" descr="Ige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143248"/>
            <a:ext cx="1270000" cy="2878667"/>
          </a:xfrm>
          <a:prstGeom prst="rect">
            <a:avLst/>
          </a:prstGeom>
        </p:spPr>
      </p:pic>
      <p:pic>
        <p:nvPicPr>
          <p:cNvPr id="7" name="Immagine 6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214686"/>
            <a:ext cx="1609725" cy="2847975"/>
          </a:xfrm>
          <a:prstGeom prst="rect">
            <a:avLst/>
          </a:prstGeom>
        </p:spPr>
      </p:pic>
      <p:pic>
        <p:nvPicPr>
          <p:cNvPr id="8" name="Immagine 7" descr="Ippocrate_di_Co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500438"/>
            <a:ext cx="2286016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143932" cy="1143000"/>
          </a:xfrm>
        </p:spPr>
        <p:txBody>
          <a:bodyPr>
            <a:normAutofit/>
          </a:bodyPr>
          <a:lstStyle/>
          <a:p>
            <a:r>
              <a:rPr lang="it-IT" sz="2400" b="1" dirty="0" smtClean="0"/>
              <a:t>Le contraddizioni del razionalismo occidentale in relazione alla scienza medica</a:t>
            </a: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57158" y="1357298"/>
            <a:ext cx="7467600" cy="4873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000" dirty="0" smtClean="0"/>
              <a:t>Le lontane origini della medicina come scienza si trovano in un impasto di molteplici saperi e pratiche della cura spesso rimosse dalla retorica dominante che le rappresenta esclusivamente come </a:t>
            </a:r>
            <a:r>
              <a:rPr lang="it-IT" sz="2000" b="1" dirty="0" smtClean="0">
                <a:solidFill>
                  <a:schemeClr val="accent1"/>
                </a:solidFill>
              </a:rPr>
              <a:t>“rottura” con il mondo magico</a:t>
            </a:r>
            <a:r>
              <a:rPr lang="it-IT" sz="2000" dirty="0" smtClean="0"/>
              <a:t>;</a:t>
            </a:r>
          </a:p>
          <a:p>
            <a:pPr>
              <a:buFont typeface="Wingdings" pitchFamily="2" charset="2"/>
              <a:buChar char="Ø"/>
            </a:pPr>
            <a:endParaRPr lang="it-IT" sz="2000" dirty="0" smtClean="0"/>
          </a:p>
          <a:p>
            <a:pPr>
              <a:buFont typeface="Wingdings" pitchFamily="2" charset="2"/>
              <a:buChar char="Ø"/>
            </a:pPr>
            <a:endParaRPr lang="it-IT" sz="2000" dirty="0" smtClean="0"/>
          </a:p>
          <a:p>
            <a:pPr>
              <a:buFont typeface="Wingdings" pitchFamily="2" charset="2"/>
              <a:buChar char="Ø"/>
            </a:pPr>
            <a:r>
              <a:rPr lang="it-IT" sz="2000" dirty="0" smtClean="0"/>
              <a:t>Gli albori della scienza medica sono paralleli e coincidenti ad una riflessione critica sul potere, sulle relazioni di potere che conducono, per un verso, a ciò che Foucault definisce </a:t>
            </a:r>
            <a:r>
              <a:rPr lang="it-IT" sz="2000" b="1" dirty="0" smtClean="0">
                <a:solidFill>
                  <a:schemeClr val="accent1"/>
                </a:solidFill>
              </a:rPr>
              <a:t>l’assoggettamento dei corpi della plebe </a:t>
            </a:r>
            <a:r>
              <a:rPr lang="it-IT" sz="2000" dirty="0" smtClean="0"/>
              <a:t>e, per un altro, alla riproduzione e al mantenimento dei privilegi di pochi.</a:t>
            </a:r>
            <a:endParaRPr lang="it-IT" sz="2000" b="1" dirty="0">
              <a:solidFill>
                <a:schemeClr val="accent1"/>
              </a:solidFill>
            </a:endParaRPr>
          </a:p>
        </p:txBody>
      </p:sp>
      <p:pic>
        <p:nvPicPr>
          <p:cNvPr id="4" name="Immagine 3" descr="europafutu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5072074"/>
            <a:ext cx="2286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348" y="228599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/>
              <a:t>Salute è:</a:t>
            </a:r>
            <a:endParaRPr lang="it-IT" sz="3200" b="1" dirty="0"/>
          </a:p>
        </p:txBody>
      </p:sp>
      <p:sp>
        <p:nvSpPr>
          <p:cNvPr id="6" name="Freccia a destra 5"/>
          <p:cNvSpPr/>
          <p:nvPr/>
        </p:nvSpPr>
        <p:spPr>
          <a:xfrm>
            <a:off x="5500694" y="3071810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 rot="7171165">
            <a:off x="3786182" y="3714752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 rot="10800000">
            <a:off x="3000364" y="3071810"/>
            <a:ext cx="500066" cy="223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 rot="13955319">
            <a:off x="3562634" y="2440667"/>
            <a:ext cx="500066" cy="223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 rot="18197627">
            <a:off x="4695644" y="2444503"/>
            <a:ext cx="500066" cy="223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 rot="3309622">
            <a:off x="4786314" y="3714752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643042" y="1071546"/>
            <a:ext cx="2357454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SALUTO (nostalgia, solitudine)</a:t>
            </a:r>
            <a:endParaRPr lang="it-IT" b="1" dirty="0"/>
          </a:p>
        </p:txBody>
      </p:sp>
      <p:sp>
        <p:nvSpPr>
          <p:cNvPr id="14" name="Ovale 13"/>
          <p:cNvSpPr/>
          <p:nvPr/>
        </p:nvSpPr>
        <p:spPr>
          <a:xfrm>
            <a:off x="4643438" y="1357298"/>
            <a:ext cx="214314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SALVEZZA</a:t>
            </a:r>
            <a:endParaRPr lang="it-IT" b="1" dirty="0"/>
          </a:p>
        </p:txBody>
      </p:sp>
      <p:sp>
        <p:nvSpPr>
          <p:cNvPr id="15" name="Ovale 14"/>
          <p:cNvSpPr/>
          <p:nvPr/>
        </p:nvSpPr>
        <p:spPr>
          <a:xfrm>
            <a:off x="6286512" y="2714620"/>
            <a:ext cx="242889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INCOLUMITA’</a:t>
            </a:r>
            <a:endParaRPr lang="it-IT" b="1" dirty="0"/>
          </a:p>
        </p:txBody>
      </p:sp>
      <p:sp>
        <p:nvSpPr>
          <p:cNvPr id="16" name="Ovale 15"/>
          <p:cNvSpPr/>
          <p:nvPr/>
        </p:nvSpPr>
        <p:spPr>
          <a:xfrm>
            <a:off x="4786314" y="4071942"/>
            <a:ext cx="214314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RIMEDIO</a:t>
            </a:r>
            <a:endParaRPr lang="it-IT" b="1" dirty="0"/>
          </a:p>
        </p:txBody>
      </p:sp>
      <p:sp>
        <p:nvSpPr>
          <p:cNvPr id="17" name="Ovale 16"/>
          <p:cNvSpPr/>
          <p:nvPr/>
        </p:nvSpPr>
        <p:spPr>
          <a:xfrm>
            <a:off x="785786" y="2714620"/>
            <a:ext cx="214314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FORTUNA</a:t>
            </a:r>
            <a:endParaRPr lang="it-IT" b="1" dirty="0"/>
          </a:p>
        </p:txBody>
      </p:sp>
      <p:sp>
        <p:nvSpPr>
          <p:cNvPr id="18" name="Ovale 17"/>
          <p:cNvSpPr/>
          <p:nvPr/>
        </p:nvSpPr>
        <p:spPr>
          <a:xfrm>
            <a:off x="1857356" y="4071942"/>
            <a:ext cx="2286016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BENESSERE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643042" y="5429264"/>
            <a:ext cx="5214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Andalus" pitchFamily="18" charset="-78"/>
                <a:cs typeface="Andalus" pitchFamily="18" charset="-78"/>
              </a:rPr>
              <a:t>Questi significati sembrano rimandare a quell’istante, più o meno a lungo ragionato, che ha imposto o consentito la decisione di partire.</a:t>
            </a:r>
            <a:endParaRPr lang="it-IT" sz="20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" name="Immagine 19" descr="stetoscop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357166"/>
            <a:ext cx="1428750" cy="1714500"/>
          </a:xfrm>
          <a:prstGeom prst="rect">
            <a:avLst/>
          </a:prstGeom>
        </p:spPr>
      </p:pic>
      <p:pic>
        <p:nvPicPr>
          <p:cNvPr id="21" name="Immagine 20" descr="prod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4929198"/>
            <a:ext cx="1809748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/>
              <a:t>Contesto attuale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/>
              <a:t>Oggi abbiamo società cosiddette a sviluppo avanzato in cui coesistono la cultura modernizzata standard e subculture di gruppo legate alla regionalità, all’ecosistema, alla storia del gruppo familiare/comunitario e alla propria “</a:t>
            </a:r>
            <a:r>
              <a:rPr lang="it-IT" sz="2000" b="1" dirty="0" smtClean="0">
                <a:solidFill>
                  <a:schemeClr val="accent1"/>
                </a:solidFill>
              </a:rPr>
              <a:t>cultura sanitaria</a:t>
            </a:r>
            <a:r>
              <a:rPr lang="it-IT" sz="2000" dirty="0" smtClean="0"/>
              <a:t>”</a:t>
            </a:r>
            <a:endParaRPr lang="it-IT" sz="2000" dirty="0"/>
          </a:p>
        </p:txBody>
      </p:sp>
      <p:cxnSp>
        <p:nvCxnSpPr>
          <p:cNvPr id="5" name="Connettore 2 4"/>
          <p:cNvCxnSpPr/>
          <p:nvPr/>
        </p:nvCxnSpPr>
        <p:spPr>
          <a:xfrm rot="5400000">
            <a:off x="6250793" y="3178967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4786314" y="3643314"/>
            <a:ext cx="3571900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Le modalità con cui una società informa i suoi membri del come stare bene e del come comportarsi dinnanzi alla malattia.</a:t>
            </a:r>
            <a:endParaRPr lang="it-IT" dirty="0"/>
          </a:p>
        </p:txBody>
      </p:sp>
      <p:pic>
        <p:nvPicPr>
          <p:cNvPr id="7" name="Immagine 6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85728"/>
            <a:ext cx="7000924" cy="470135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42910" y="5429264"/>
            <a:ext cx="8072494" cy="1015663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Cambria" pitchFamily="18" charset="0"/>
              </a:rPr>
              <a:t>In un quadro simile l’accesso ai servizi sanitari, le domande di salute, il grado e la capacità di accoglienza delle strutture sanitarie possono presentarsi in modo alquanto diversificato e complesso.</a:t>
            </a:r>
            <a:endParaRPr lang="it-IT" sz="20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6" grpId="1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 smtClean="0"/>
              <a:t>Due questioni critiche</a:t>
            </a:r>
            <a:endParaRPr lang="it-IT" sz="4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57158" y="1214422"/>
            <a:ext cx="36576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000" dirty="0" smtClean="0">
                <a:latin typeface="Cambria" pitchFamily="18" charset="0"/>
              </a:rPr>
              <a:t>Le istituzioni nazionali mediche frequentemente producono dati in grado di rappresentare il gruppo straniero come “</a:t>
            </a:r>
            <a:r>
              <a:rPr lang="it-IT" sz="2000" b="1" dirty="0" smtClean="0">
                <a:solidFill>
                  <a:schemeClr val="accent1"/>
                </a:solidFill>
                <a:latin typeface="Cambria" pitchFamily="18" charset="0"/>
              </a:rPr>
              <a:t>gruppo a rischio”</a:t>
            </a:r>
            <a:r>
              <a:rPr lang="it-IT" sz="2000" dirty="0" smtClean="0">
                <a:latin typeface="Cambria" pitchFamily="18" charset="0"/>
              </a:rPr>
              <a:t> per la salute pubblica, in quanto </a:t>
            </a:r>
            <a:r>
              <a:rPr lang="it-IT" sz="2000" b="1" dirty="0" smtClean="0">
                <a:solidFill>
                  <a:schemeClr val="accent1"/>
                </a:solidFill>
                <a:latin typeface="Cambria" pitchFamily="18" charset="0"/>
              </a:rPr>
              <a:t>“NATURALMENTE” </a:t>
            </a:r>
            <a:r>
              <a:rPr lang="it-IT" sz="2000" dirty="0" smtClean="0">
                <a:latin typeface="Cambria" pitchFamily="18" charset="0"/>
              </a:rPr>
              <a:t>portatore di patologie in potenza contagiose.</a:t>
            </a:r>
            <a:endParaRPr lang="it-IT" sz="2000" dirty="0">
              <a:latin typeface="Cambria" pitchFamily="18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286248" y="1285860"/>
            <a:ext cx="36576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000" dirty="0" smtClean="0">
                <a:latin typeface="Cambria" pitchFamily="18" charset="0"/>
              </a:rPr>
              <a:t>Alcune comunità immigrate sembrano ostacolare o impedire, in nome della </a:t>
            </a:r>
            <a:r>
              <a:rPr lang="it-IT" sz="2000" b="1" dirty="0" smtClean="0">
                <a:solidFill>
                  <a:schemeClr val="accent1"/>
                </a:solidFill>
                <a:latin typeface="Cambria" pitchFamily="18" charset="0"/>
              </a:rPr>
              <a:t>fedeltà alle tradizioni</a:t>
            </a:r>
            <a:r>
              <a:rPr lang="it-IT" sz="2000" dirty="0" smtClean="0">
                <a:latin typeface="Cambria" pitchFamily="18" charset="0"/>
              </a:rPr>
              <a:t>, scelte individuali divergenti di cura/vita, spesso in forte opposizione a quelle operate dalla maggioranza degli uomini e delle donne che ne fanno parte.</a:t>
            </a:r>
            <a:endParaRPr lang="it-IT" sz="2000" dirty="0">
              <a:latin typeface="Cambria" pitchFamily="18" charset="0"/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2000232" y="4500570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285720" y="5072074"/>
            <a:ext cx="3571900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ETNICIZZAZIONE DELLA MALATTIA (Trattamento del Saturnismo)</a:t>
            </a:r>
            <a:endParaRPr lang="it-IT" b="1" dirty="0"/>
          </a:p>
        </p:txBody>
      </p:sp>
      <p:sp>
        <p:nvSpPr>
          <p:cNvPr id="10" name="Freccia in giù 9"/>
          <p:cNvSpPr/>
          <p:nvPr/>
        </p:nvSpPr>
        <p:spPr>
          <a:xfrm>
            <a:off x="6000760" y="4572008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4500562" y="5214950"/>
            <a:ext cx="3357586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IL PRINCIPIO </a:t>
            </a:r>
            <a:r>
              <a:rPr lang="it-IT" b="1" dirty="0" err="1" smtClean="0">
                <a:solidFill>
                  <a:schemeClr val="bg1"/>
                </a:solidFill>
              </a:rPr>
              <a:t>DI</a:t>
            </a:r>
            <a:r>
              <a:rPr lang="it-IT" b="1" dirty="0" smtClean="0">
                <a:solidFill>
                  <a:schemeClr val="bg1"/>
                </a:solidFill>
              </a:rPr>
              <a:t> INDIVIDUAZIONE E LA PRESSIONE COMUNITARIA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642910" y="142852"/>
            <a:ext cx="7786742" cy="1143000"/>
          </a:xfrm>
        </p:spPr>
        <p:txBody>
          <a:bodyPr>
            <a:noAutofit/>
          </a:bodyPr>
          <a:lstStyle/>
          <a:p>
            <a:r>
              <a:rPr lang="it-IT" sz="4000" b="1" i="1" dirty="0" smtClean="0">
                <a:solidFill>
                  <a:schemeClr val="tx1"/>
                </a:solidFill>
                <a:latin typeface="Berling Antiqua" pitchFamily="18" charset="0"/>
              </a:rPr>
              <a:t>Il diritto internazionale in materia di immigrazione e salute</a:t>
            </a:r>
            <a:endParaRPr lang="it-IT" sz="4000" b="1" i="1" dirty="0">
              <a:solidFill>
                <a:schemeClr val="tx1"/>
              </a:solidFill>
              <a:latin typeface="Berling Antiqua" pitchFamily="18" charset="0"/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1285852" y="3714752"/>
            <a:ext cx="7467600" cy="2928958"/>
          </a:xfrm>
          <a:solidFill>
            <a:schemeClr val="bg1">
              <a:alpha val="56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000" b="1" dirty="0" smtClean="0"/>
              <a:t>Dichiarazione Universale dei Diritti dell’Uomo (art. 25)</a:t>
            </a:r>
          </a:p>
          <a:p>
            <a:pPr>
              <a:buFont typeface="Wingdings" pitchFamily="2" charset="2"/>
              <a:buChar char="Ø"/>
            </a:pPr>
            <a:r>
              <a:rPr lang="it-IT" sz="2000" b="1" dirty="0" smtClean="0"/>
              <a:t>Patto Internazionale sui diritti economici, sociali e culturali (art.12)</a:t>
            </a:r>
          </a:p>
          <a:p>
            <a:pPr>
              <a:buFont typeface="Wingdings" pitchFamily="2" charset="2"/>
              <a:buChar char="Ø"/>
            </a:pPr>
            <a:r>
              <a:rPr lang="it-IT" sz="2000" b="1" dirty="0" smtClean="0"/>
              <a:t>Dichiarazione di </a:t>
            </a:r>
            <a:r>
              <a:rPr lang="it-IT" sz="2000" b="1" dirty="0" err="1" smtClean="0"/>
              <a:t>Alma-Ata</a:t>
            </a:r>
            <a:endParaRPr lang="it-IT" sz="2000" b="1" dirty="0" smtClean="0"/>
          </a:p>
          <a:p>
            <a:pPr>
              <a:buFont typeface="Wingdings" pitchFamily="2" charset="2"/>
              <a:buChar char="Ø"/>
            </a:pPr>
            <a:r>
              <a:rPr lang="it-IT" sz="2000" b="1" dirty="0" smtClean="0"/>
              <a:t>Convenzione di New York sul diritto del fanciullo (art.24)</a:t>
            </a:r>
          </a:p>
          <a:p>
            <a:pPr>
              <a:buFont typeface="Wingdings" pitchFamily="2" charset="2"/>
              <a:buChar char="Ø"/>
            </a:pPr>
            <a:r>
              <a:rPr lang="it-IT" sz="2000" b="1" dirty="0" smtClean="0"/>
              <a:t>Convenzione sui diritti dell’uomo e la biomedicina (art.3)</a:t>
            </a:r>
          </a:p>
          <a:p>
            <a:pPr>
              <a:buFont typeface="Wingdings" pitchFamily="2" charset="2"/>
              <a:buChar char="Ø"/>
            </a:pPr>
            <a:r>
              <a:rPr lang="it-IT" sz="2000" b="1" dirty="0" smtClean="0"/>
              <a:t>Trattato di Maastricht (art.3 e art.129)</a:t>
            </a:r>
            <a:endParaRPr lang="it-IT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b="1" dirty="0" smtClean="0">
                <a:solidFill>
                  <a:schemeClr val="accent1"/>
                </a:solidFill>
              </a:rPr>
              <a:t>La medicina di fronte alla sfida del multiculturalismo</a:t>
            </a:r>
            <a:endParaRPr lang="it-IT" sz="4000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71472" y="1984248"/>
            <a:ext cx="7358114" cy="444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/>
              <a:t>La presenza nel nostro territorio di soggetti appartenenti a culture e tradizioni diverse dalle nostre solleva la questione dell’applicabilità e dell’adeguatezza del modello di relazione terapeutica e delle nozioni di salute e malattia occidentali.</a:t>
            </a:r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La strada da preferire dovrebbe essere quella di valutare ciò che costituisce il bene e la volontà dei soggetti destinatari degli interventi.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15328" cy="1143000"/>
          </a:xfrm>
        </p:spPr>
        <p:txBody>
          <a:bodyPr>
            <a:noAutofit/>
          </a:bodyPr>
          <a:lstStyle/>
          <a:p>
            <a:r>
              <a:rPr lang="it-IT" sz="4000" b="1" i="1" dirty="0" smtClean="0">
                <a:solidFill>
                  <a:schemeClr val="tx1"/>
                </a:solidFill>
                <a:latin typeface="Berling Antiqua" pitchFamily="18" charset="0"/>
              </a:rPr>
              <a:t>Il diritto nazionale in materia di immigrazione e salute</a:t>
            </a:r>
            <a:endParaRPr lang="it-IT" sz="4000" b="1" i="1" dirty="0">
              <a:solidFill>
                <a:schemeClr val="tx1"/>
              </a:solidFill>
              <a:latin typeface="Berling Antiqua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28596" y="1928802"/>
            <a:ext cx="7467600" cy="1357322"/>
          </a:xfr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it-IT" sz="2000" b="1" dirty="0" smtClean="0"/>
              <a:t>Costituzione Italiana (art.32)</a:t>
            </a:r>
          </a:p>
          <a:p>
            <a:r>
              <a:rPr lang="it-IT" sz="2000" b="1" dirty="0" smtClean="0"/>
              <a:t>Legge 833 del 1978 (art.6)</a:t>
            </a:r>
          </a:p>
          <a:p>
            <a:r>
              <a:rPr lang="it-IT" sz="2000" b="1" dirty="0" smtClean="0"/>
              <a:t>Decreto Legislativo 286 del 1998 (art.34 e art.35)</a:t>
            </a:r>
          </a:p>
          <a:p>
            <a:pPr>
              <a:buNone/>
            </a:pPr>
            <a:endParaRPr lang="it-IT" sz="2000" b="1" dirty="0" smtClean="0"/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 flipH="1">
            <a:off x="714348" y="4143380"/>
            <a:ext cx="7572428" cy="2308324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Pregio della legislazione italiana è il fatto che essa considera il fenomeno migratorio come </a:t>
            </a:r>
            <a:r>
              <a:rPr lang="it-IT" b="1" dirty="0" smtClean="0">
                <a:solidFill>
                  <a:schemeClr val="accent1"/>
                </a:solidFill>
              </a:rPr>
              <a:t>realtà ordinaria </a:t>
            </a:r>
            <a:r>
              <a:rPr lang="it-IT" b="1" dirty="0" smtClean="0"/>
              <a:t>e non sulla base dell’emergenza e nell’ottica di una cultura dell’accoglienza non di tipo meramente assistenzialistico-pietistico, ma basata sul </a:t>
            </a:r>
            <a:r>
              <a:rPr lang="it-IT" b="1" dirty="0" smtClean="0">
                <a:solidFill>
                  <a:schemeClr val="accent1"/>
                </a:solidFill>
              </a:rPr>
              <a:t>riconoscimento del valore dell’altro come persona, in una prospettiva di solidarietà e condivisione, che vede nel fenomeno migratorio una possibile occasione di arricchimento culturale reciproco.</a:t>
            </a:r>
            <a:endParaRPr lang="it-IT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143000"/>
          </a:xfrm>
        </p:spPr>
        <p:txBody>
          <a:bodyPr>
            <a:normAutofit fontScale="90000"/>
          </a:bodyPr>
          <a:lstStyle/>
          <a:p>
            <a:r>
              <a:rPr lang="it-IT" b="1" i="1" dirty="0" smtClean="0"/>
              <a:t>Proposte di linee guida etico - deontologiche per le direzioni sanitarie degli enti di cura e di assistenza</a:t>
            </a:r>
            <a:endParaRPr lang="it-IT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71472" y="1984248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Per affrontare in modo adeguato le questioni poste agli Enti di assistenza dalla presenza di utenti con convincimenti morali differenti, l’Azienda Sanitaria promuove due strumenti: 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Freccia in giù 3"/>
          <p:cNvSpPr/>
          <p:nvPr/>
        </p:nvSpPr>
        <p:spPr>
          <a:xfrm rot="1721725">
            <a:off x="1672150" y="3636621"/>
            <a:ext cx="484632" cy="840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71472" y="4572008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Statuto morale </a:t>
            </a:r>
            <a:endParaRPr lang="it-IT" sz="2800" dirty="0"/>
          </a:p>
        </p:txBody>
      </p:sp>
      <p:sp>
        <p:nvSpPr>
          <p:cNvPr id="6" name="Freccia in giù 5"/>
          <p:cNvSpPr/>
          <p:nvPr/>
        </p:nvSpPr>
        <p:spPr>
          <a:xfrm rot="19938004">
            <a:off x="6187203" y="3488824"/>
            <a:ext cx="484632" cy="921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572132" y="4500570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Patto sociale</a:t>
            </a:r>
            <a:endParaRPr lang="it-IT" sz="2800" dirty="0"/>
          </a:p>
        </p:txBody>
      </p:sp>
      <p:pic>
        <p:nvPicPr>
          <p:cNvPr id="8" name="Immagine 7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4714884"/>
            <a:ext cx="2286000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chemeClr val="tx1"/>
                </a:solidFill>
              </a:rPr>
              <a:t>Principi etico - deontologici</a:t>
            </a:r>
            <a:endParaRPr lang="it-IT" sz="4000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I seguenti pongono al centro la persona malata:</a:t>
            </a:r>
          </a:p>
          <a:p>
            <a:endParaRPr lang="it-IT" dirty="0" smtClean="0"/>
          </a:p>
          <a:p>
            <a:r>
              <a:rPr lang="it-IT" dirty="0" smtClean="0"/>
              <a:t>Principio di autonomia 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Principio della rilevanza culturale 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Principio di vulnerabilità</a:t>
            </a:r>
            <a:endParaRPr lang="it-IT" dirty="0"/>
          </a:p>
        </p:txBody>
      </p:sp>
      <p:pic>
        <p:nvPicPr>
          <p:cNvPr id="4" name="Immagine 3" descr="021120_1777_00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929066"/>
            <a:ext cx="3962400" cy="263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chemeClr val="tx1"/>
                </a:solidFill>
              </a:rPr>
              <a:t>Principi etico - deontologici</a:t>
            </a:r>
            <a:endParaRPr lang="it-IT" sz="4000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In questi altri si definiscono i diritti e i doveri dell’Ente di cura e di assistenza e dei soggetti che vi operano: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Principio di integrità morale della professione 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Principio del rendere conto </a:t>
            </a:r>
          </a:p>
          <a:p>
            <a:endParaRPr lang="it-IT" dirty="0" smtClean="0"/>
          </a:p>
          <a:p>
            <a:r>
              <a:rPr lang="it-IT" dirty="0" smtClean="0"/>
              <a:t>Principio di responsività </a:t>
            </a:r>
          </a:p>
          <a:p>
            <a:endParaRPr lang="it-IT" dirty="0"/>
          </a:p>
        </p:txBody>
      </p:sp>
      <p:pic>
        <p:nvPicPr>
          <p:cNvPr id="4" name="Immagine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4000504"/>
            <a:ext cx="3857652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chemeClr val="tx1"/>
                </a:solidFill>
              </a:rPr>
              <a:t>Principi etico - deontologici</a:t>
            </a:r>
            <a:endParaRPr lang="it-IT" sz="4000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In questi ultimi si indicano i criteri che consentono un incontro: 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Principio di equità</a:t>
            </a:r>
          </a:p>
          <a:p>
            <a:endParaRPr lang="it-IT" dirty="0" smtClean="0"/>
          </a:p>
          <a:p>
            <a:r>
              <a:rPr lang="it-IT" dirty="0" smtClean="0"/>
              <a:t>Principio di giustizia </a:t>
            </a:r>
          </a:p>
          <a:p>
            <a:endParaRPr lang="it-IT" dirty="0" smtClean="0"/>
          </a:p>
          <a:p>
            <a:r>
              <a:rPr lang="it-IT" dirty="0" smtClean="0"/>
              <a:t>Principio di mediazione</a:t>
            </a:r>
          </a:p>
          <a:p>
            <a:endParaRPr lang="it-IT" dirty="0" smtClean="0"/>
          </a:p>
          <a:p>
            <a:r>
              <a:rPr lang="it-IT" dirty="0" smtClean="0"/>
              <a:t>Principio di mutuo rispetto </a:t>
            </a:r>
          </a:p>
          <a:p>
            <a:pPr>
              <a:buNone/>
            </a:pPr>
            <a:endParaRPr lang="it-IT" dirty="0" smtClean="0"/>
          </a:p>
        </p:txBody>
      </p:sp>
      <p:pic>
        <p:nvPicPr>
          <p:cNvPr id="4" name="Immagine 3" descr="incontro_controluce_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500306"/>
            <a:ext cx="4000528" cy="4195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candina-finale-450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51" y="0"/>
            <a:ext cx="9215502" cy="6858000"/>
          </a:xfrm>
          <a:prstGeom prst="rect">
            <a:avLst/>
          </a:prstGeom>
        </p:spPr>
      </p:pic>
      <p:pic>
        <p:nvPicPr>
          <p:cNvPr id="6" name="Immagine 5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428727" cy="95075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285728"/>
            <a:ext cx="2643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Grazie dell’attenzione</a:t>
            </a:r>
            <a:endParaRPr lang="it-IT" sz="32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2844" y="2285992"/>
            <a:ext cx="250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Cristiana </a:t>
            </a:r>
            <a:r>
              <a:rPr lang="it-IT" sz="2400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Bonatti</a:t>
            </a:r>
            <a:endParaRPr lang="it-IT" sz="2400" b="1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it-IT" sz="24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Serena Benevento</a:t>
            </a:r>
          </a:p>
          <a:p>
            <a:r>
              <a:rPr lang="it-IT" sz="24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Eden Vitagliano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86808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IL progetto di ricerca della fondazione </a:t>
            </a:r>
            <a:r>
              <a:rPr lang="it-IT" b="1" dirty="0" err="1" smtClean="0"/>
              <a:t>ismu</a:t>
            </a:r>
            <a:r>
              <a:rPr lang="it-IT" b="1" dirty="0" smtClean="0"/>
              <a:t> e dell’</a:t>
            </a:r>
            <a:r>
              <a:rPr lang="it-IT" b="1" dirty="0" err="1" smtClean="0"/>
              <a:t>universita</a:t>
            </a:r>
            <a:r>
              <a:rPr lang="it-IT" b="1" dirty="0" smtClean="0"/>
              <a:t>’ degli studi dell’</a:t>
            </a:r>
            <a:r>
              <a:rPr lang="it-IT" b="1" dirty="0" err="1" smtClean="0"/>
              <a:t>insubria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00034" y="3028936"/>
            <a:ext cx="7615262" cy="3829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000" dirty="0" smtClean="0"/>
              <a:t>Si propone di: </a:t>
            </a:r>
          </a:p>
          <a:p>
            <a:r>
              <a:rPr lang="it-IT" sz="2000" dirty="0" smtClean="0"/>
              <a:t>Fornire alle direzioni sanitarie delle aziende ospedaliere, delle Aziende Sanitarie Locali (ASL) e ai loro comitati etici, un modello teorico che tenga conto del ruolo dei valori, delle credenze e delle concezioni del bene dei vari gruppi etnici</a:t>
            </a:r>
          </a:p>
          <a:p>
            <a:endParaRPr lang="it-IT" sz="2000" dirty="0" smtClean="0"/>
          </a:p>
          <a:p>
            <a:r>
              <a:rPr lang="it-IT" sz="2000" dirty="0" smtClean="0"/>
              <a:t>Fornire indicazioni pratiche che istruiscano e rendano praticabile tale modello, in un contesto di reciprocità e sinergia tra teoria e prassi attraverso un dialogo multidisciplinare e mediante un approccio top down e bottom up.</a:t>
            </a:r>
            <a:endParaRPr lang="it-IT" sz="2000" dirty="0"/>
          </a:p>
        </p:txBody>
      </p:sp>
      <p:pic>
        <p:nvPicPr>
          <p:cNvPr id="4" name="Immagine 3" descr="Logoinsubr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500174"/>
            <a:ext cx="1643074" cy="1428760"/>
          </a:xfrm>
          <a:prstGeom prst="rect">
            <a:avLst/>
          </a:prstGeom>
        </p:spPr>
      </p:pic>
      <p:pic>
        <p:nvPicPr>
          <p:cNvPr id="5" name="Immagine 4" descr="ism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714488"/>
            <a:ext cx="242889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15328" cy="1143000"/>
          </a:xfrm>
        </p:spPr>
        <p:txBody>
          <a:bodyPr>
            <a:noAutofit/>
          </a:bodyPr>
          <a:lstStyle/>
          <a:p>
            <a:r>
              <a:rPr lang="it-IT" sz="2800" b="1" dirty="0" smtClean="0"/>
              <a:t>IL progetto di ricerca della fondazione </a:t>
            </a:r>
            <a:r>
              <a:rPr lang="it-IT" sz="2800" b="1" dirty="0" err="1" smtClean="0"/>
              <a:t>ismu</a:t>
            </a:r>
            <a:r>
              <a:rPr lang="it-IT" sz="2800" b="1" dirty="0" smtClean="0"/>
              <a:t> e dell’</a:t>
            </a:r>
            <a:r>
              <a:rPr lang="it-IT" sz="2800" b="1" dirty="0" err="1" smtClean="0"/>
              <a:t>universita</a:t>
            </a:r>
            <a:r>
              <a:rPr lang="it-IT" sz="2800" b="1" dirty="0" smtClean="0"/>
              <a:t>’ degli studi dell’</a:t>
            </a:r>
            <a:r>
              <a:rPr lang="it-IT" sz="2800" b="1" dirty="0" err="1" smtClean="0"/>
              <a:t>insubria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204" cy="4972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000" dirty="0" smtClean="0"/>
              <a:t>Al fine di:</a:t>
            </a:r>
            <a:endParaRPr lang="it-IT" sz="2000" dirty="0"/>
          </a:p>
        </p:txBody>
      </p:sp>
      <p:cxnSp>
        <p:nvCxnSpPr>
          <p:cNvPr id="5" name="Connettore 2 4"/>
          <p:cNvCxnSpPr/>
          <p:nvPr/>
        </p:nvCxnSpPr>
        <p:spPr>
          <a:xfrm rot="10800000" flipV="1">
            <a:off x="2000232" y="2214554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 rot="16200000" flipH="1">
            <a:off x="5822165" y="2178835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rot="5400000">
            <a:off x="3964777" y="2607463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714348" y="3143248"/>
            <a:ext cx="19288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Analizzare e comprendere i vari significati dati da ciascun gruppo alla salute e alla malattia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500430" y="3286124"/>
            <a:ext cx="1928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Coinvolgere la partecipazione di tutti gli attori interessati (dagli operatori agli utenti)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143636" y="3000372"/>
            <a:ext cx="2571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Permettere ad ogni utente immigrato extracomunitario e maggiorenne di conoscere i criteri teorici e metodologici occidentali, decidendo così autonomamente se e come farsi assistere.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143000"/>
          </a:xfrm>
        </p:spPr>
        <p:txBody>
          <a:bodyPr>
            <a:noAutofit/>
          </a:bodyPr>
          <a:lstStyle/>
          <a:p>
            <a:r>
              <a:rPr lang="it-IT" sz="2800" b="1" dirty="0" smtClean="0"/>
              <a:t>IL progetto di ricerca della fondazione </a:t>
            </a:r>
            <a:r>
              <a:rPr lang="it-IT" sz="2800" b="1" dirty="0" err="1" smtClean="0"/>
              <a:t>ismu</a:t>
            </a:r>
            <a:r>
              <a:rPr lang="it-IT" sz="2800" b="1" dirty="0" smtClean="0"/>
              <a:t> e dell’</a:t>
            </a:r>
            <a:r>
              <a:rPr lang="it-IT" sz="2800" b="1" dirty="0" err="1" smtClean="0"/>
              <a:t>universita</a:t>
            </a:r>
            <a:r>
              <a:rPr lang="it-IT" sz="2800" b="1" dirty="0" smtClean="0"/>
              <a:t>’ degli studi dell’</a:t>
            </a:r>
            <a:r>
              <a:rPr lang="it-IT" sz="2800" b="1" dirty="0" err="1" smtClean="0"/>
              <a:t>insubria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00034" y="1785926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/>
              <a:t>La ricerca è stata condotta su due fronti:</a:t>
            </a:r>
            <a:endParaRPr lang="it-IT" sz="2000" dirty="0"/>
          </a:p>
        </p:txBody>
      </p:sp>
      <p:sp>
        <p:nvSpPr>
          <p:cNvPr id="4" name="Freccia in giù 3"/>
          <p:cNvSpPr/>
          <p:nvPr/>
        </p:nvSpPr>
        <p:spPr>
          <a:xfrm>
            <a:off x="1928794" y="2500306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>
            <a:off x="6357950" y="2500306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642910" y="3143248"/>
            <a:ext cx="292895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Studio interdisciplinare del problema 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5000628" y="3214686"/>
            <a:ext cx="292895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Rilevazione empirica di quanto accade oggi nell’assistenza sanitaria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043890" cy="1143000"/>
          </a:xfrm>
        </p:spPr>
        <p:txBody>
          <a:bodyPr>
            <a:noAutofit/>
          </a:bodyPr>
          <a:lstStyle/>
          <a:p>
            <a:r>
              <a:rPr lang="it-IT" sz="2800" b="1" dirty="0" smtClean="0"/>
              <a:t>IL progetto di ricerca della fondazione </a:t>
            </a:r>
            <a:r>
              <a:rPr lang="it-IT" sz="2800" b="1" dirty="0" err="1" smtClean="0"/>
              <a:t>ismu</a:t>
            </a:r>
            <a:r>
              <a:rPr lang="it-IT" sz="2800" b="1" dirty="0" smtClean="0"/>
              <a:t> e dell’</a:t>
            </a:r>
            <a:r>
              <a:rPr lang="it-IT" sz="2800" b="1" dirty="0" err="1" smtClean="0"/>
              <a:t>universita</a:t>
            </a:r>
            <a:r>
              <a:rPr lang="it-IT" sz="2800" b="1" dirty="0" smtClean="0"/>
              <a:t>’ degli studi dell’</a:t>
            </a:r>
            <a:r>
              <a:rPr lang="it-IT" sz="2800" b="1" dirty="0" err="1" smtClean="0"/>
              <a:t>insubria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000" b="1" dirty="0" smtClean="0">
                <a:solidFill>
                  <a:schemeClr val="accent1"/>
                </a:solidFill>
              </a:rPr>
              <a:t>PARTE  I:</a:t>
            </a:r>
          </a:p>
          <a:p>
            <a:pPr>
              <a:buNone/>
            </a:pPr>
            <a:r>
              <a:rPr lang="it-IT" sz="2000" dirty="0" smtClean="0"/>
              <a:t>Carattere teorico dove si confrontano diverse discipline al fine di discutere un documento preparatorio sui temi della riflessione etica e bioetica tra medicina e multiculturalismo.</a:t>
            </a:r>
          </a:p>
          <a:p>
            <a:pPr>
              <a:buNone/>
            </a:pPr>
            <a:endParaRPr lang="it-IT" sz="2000" dirty="0" smtClean="0"/>
          </a:p>
          <a:p>
            <a:r>
              <a:rPr lang="it-IT" sz="2000" b="1" dirty="0" smtClean="0">
                <a:solidFill>
                  <a:schemeClr val="accent1"/>
                </a:solidFill>
              </a:rPr>
              <a:t>PARTE  II:</a:t>
            </a:r>
          </a:p>
          <a:p>
            <a:pPr>
              <a:buNone/>
            </a:pPr>
            <a:r>
              <a:rPr lang="it-IT" sz="2000" dirty="0" smtClean="0"/>
              <a:t>Analisi dei diversi questionari, evidenziando i punti critici, le scelte strutturali dell’azienda ospedaliera nei confronti degli immigrati, le diverse tipologie di interventi messi in atto e la filosofia di fondo dell’azienda rispetto all’integrazione sanitaria</a:t>
            </a:r>
          </a:p>
          <a:p>
            <a:endParaRPr lang="it-IT" sz="2000" dirty="0" smtClean="0"/>
          </a:p>
          <a:p>
            <a:r>
              <a:rPr lang="it-IT" sz="2000" b="1" dirty="0" smtClean="0">
                <a:solidFill>
                  <a:schemeClr val="accent1"/>
                </a:solidFill>
              </a:rPr>
              <a:t>PARTE  III</a:t>
            </a:r>
            <a:r>
              <a:rPr lang="it-IT" sz="2000" dirty="0" smtClean="0"/>
              <a:t>:</a:t>
            </a:r>
          </a:p>
          <a:p>
            <a:pPr>
              <a:buNone/>
            </a:pPr>
            <a:r>
              <a:rPr lang="it-IT" sz="2000" dirty="0" smtClean="0"/>
              <a:t>Proposte di linee guida etico - deontologiche per le Direzioni Sanitarie degli Enti di cura e di assistenza.</a:t>
            </a:r>
          </a:p>
          <a:p>
            <a:pPr>
              <a:buNone/>
            </a:pP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14000" contrast="-14000"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715404" cy="714356"/>
          </a:xfrm>
        </p:spPr>
        <p:txBody>
          <a:bodyPr>
            <a:noAutofit/>
          </a:bodyPr>
          <a:lstStyle/>
          <a:p>
            <a:r>
              <a:rPr lang="it-IT" sz="3200" b="1" dirty="0" smtClean="0"/>
              <a:t>Riflessioni su medicina e multiculturalismo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00034" y="1000108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b="1" dirty="0" smtClean="0">
                <a:solidFill>
                  <a:schemeClr val="accent1"/>
                </a:solidFill>
              </a:rPr>
              <a:t>La diversità culturale:</a:t>
            </a:r>
          </a:p>
          <a:p>
            <a:pPr algn="ctr">
              <a:buNone/>
            </a:pPr>
            <a:r>
              <a:rPr lang="it-IT" b="1" dirty="0" smtClean="0">
                <a:solidFill>
                  <a:schemeClr val="accent1"/>
                </a:solidFill>
              </a:rPr>
              <a:t>Il primo passo per favorire l’integrazione delle “diversità” è considerare la diversità culturale</a:t>
            </a:r>
            <a:r>
              <a:rPr lang="it-IT" sz="2000" b="1" dirty="0" smtClean="0">
                <a:solidFill>
                  <a:schemeClr val="accent1"/>
                </a:solidFill>
              </a:rPr>
              <a:t>.</a:t>
            </a:r>
            <a:endParaRPr lang="it-IT" sz="2000" b="1" dirty="0">
              <a:solidFill>
                <a:schemeClr val="accent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857356" y="5072074"/>
            <a:ext cx="5286412" cy="1569660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Problema:</a:t>
            </a:r>
          </a:p>
          <a:p>
            <a:pPr algn="ctr"/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Trovare una modalità di convergenza pacifica tra le due culture, quella maggioritaria e quella minoritaria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0"/>
            <a:ext cx="8572560" cy="857232"/>
          </a:xfrm>
        </p:spPr>
        <p:txBody>
          <a:bodyPr>
            <a:noAutofit/>
          </a:bodyPr>
          <a:lstStyle/>
          <a:p>
            <a:r>
              <a:rPr lang="it-IT" sz="3200" b="1" dirty="0" smtClean="0"/>
              <a:t>Richiesta di inclusione e di riconoscimento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28596" y="1928802"/>
            <a:ext cx="7467600" cy="3659330"/>
          </a:xfrm>
          <a:solidFill>
            <a:schemeClr val="bg1">
              <a:alpha val="42000"/>
            </a:schemeClr>
          </a:solidFill>
        </p:spPr>
        <p:txBody>
          <a:bodyPr/>
          <a:lstStyle/>
          <a:p>
            <a:r>
              <a:rPr lang="it-IT" b="1" dirty="0" smtClean="0">
                <a:latin typeface="Andalus" pitchFamily="18" charset="-78"/>
                <a:cs typeface="Andalus" pitchFamily="18" charset="-78"/>
              </a:rPr>
              <a:t>Rivendicazione dei gruppi minoritari degli stessi diritti di cittadinanza di cui gode la maggioranza</a:t>
            </a:r>
          </a:p>
          <a:p>
            <a:endParaRPr lang="it-IT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it-IT" b="1" dirty="0" smtClean="0">
                <a:latin typeface="Andalus" pitchFamily="18" charset="-78"/>
                <a:cs typeface="Andalus" pitchFamily="18" charset="-78"/>
              </a:rPr>
              <a:t>Evitare forme di discriminazione</a:t>
            </a:r>
          </a:p>
          <a:p>
            <a:endParaRPr lang="it-IT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it-IT" b="1" dirty="0" smtClean="0">
                <a:latin typeface="Andalus" pitchFamily="18" charset="-78"/>
                <a:cs typeface="Andalus" pitchFamily="18" charset="-78"/>
              </a:rPr>
              <a:t>Identità pubblica “neutrale”</a:t>
            </a:r>
          </a:p>
          <a:p>
            <a:endParaRPr lang="it-IT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it-IT" b="1" dirty="0" smtClean="0">
                <a:latin typeface="Andalus" pitchFamily="18" charset="-78"/>
                <a:cs typeface="Andalus" pitchFamily="18" charset="-78"/>
              </a:rPr>
              <a:t>Concetto di eguaglianza delle minoranze</a:t>
            </a:r>
            <a:r>
              <a:rPr lang="it-IT" b="1" dirty="0" smtClean="0"/>
              <a:t> 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979</TotalTime>
  <Words>1874</Words>
  <Application>Microsoft Office PowerPoint</Application>
  <PresentationFormat>Presentazione su schermo (4:3)</PresentationFormat>
  <Paragraphs>198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Loggia</vt:lpstr>
      <vt:lpstr>Laboratorio di antropologia delle relazioni interculturali Anno accademico 2015/2016</vt:lpstr>
      <vt:lpstr>Diapositiva 2</vt:lpstr>
      <vt:lpstr>La medicina di fronte alla sfida del multiculturalismo</vt:lpstr>
      <vt:lpstr>IL progetto di ricerca della fondazione ismu e dell’universita’ degli studi dell’insubria</vt:lpstr>
      <vt:lpstr>IL progetto di ricerca della fondazione ismu e dell’universita’ degli studi dell’insubria</vt:lpstr>
      <vt:lpstr>IL progetto di ricerca della fondazione ismu e dell’universita’ degli studi dell’insubria</vt:lpstr>
      <vt:lpstr>IL progetto di ricerca della fondazione ismu e dell’universita’ degli studi dell’insubria</vt:lpstr>
      <vt:lpstr>Riflessioni su medicina e multiculturalismo</vt:lpstr>
      <vt:lpstr>Richiesta di inclusione e di riconoscimento</vt:lpstr>
      <vt:lpstr>Diversità culturale e malattia</vt:lpstr>
      <vt:lpstr>Diversità culturale e malattia</vt:lpstr>
      <vt:lpstr>Diversità culturale e malattia</vt:lpstr>
      <vt:lpstr>Diversità culturale e malattia</vt:lpstr>
      <vt:lpstr>Le risposte alla richiesta di infibulazione </vt:lpstr>
      <vt:lpstr>Le risposte alla richiesta di infibulazione </vt:lpstr>
      <vt:lpstr>Che fare allora nel caso dell’infibulazione?</vt:lpstr>
      <vt:lpstr>5 livelli di incomprensione medico-paziente straniero</vt:lpstr>
      <vt:lpstr>5 livelli di incomprensione medico-paziente straniero</vt:lpstr>
      <vt:lpstr>5 livelli di incomprensione medico-paziente straniero</vt:lpstr>
      <vt:lpstr>5 livelli di incomprensione medico-paziente straniero</vt:lpstr>
      <vt:lpstr>5 livelli di incomprensione medico-paziente straniero</vt:lpstr>
      <vt:lpstr>“Dialogo come migliore informatore”</vt:lpstr>
      <vt:lpstr>“Mettersi nei panni di ciascun malato per capire di che cosa questi ha veramente bisogno” (Virginia henderson)</vt:lpstr>
      <vt:lpstr>Salute…dal latino “Salus”</vt:lpstr>
      <vt:lpstr>Le contraddizioni del razionalismo occidentale in relazione alla scienza medica</vt:lpstr>
      <vt:lpstr>Salute è:</vt:lpstr>
      <vt:lpstr>Contesto attuale</vt:lpstr>
      <vt:lpstr>Due questioni critiche</vt:lpstr>
      <vt:lpstr>Il diritto internazionale in materia di immigrazione e salute</vt:lpstr>
      <vt:lpstr>Il diritto nazionale in materia di immigrazione e salute</vt:lpstr>
      <vt:lpstr>Proposte di linee guida etico - deontologiche per le direzioni sanitarie degli enti di cura e di assistenza</vt:lpstr>
      <vt:lpstr>Principi etico - deontologici</vt:lpstr>
      <vt:lpstr>Principi etico - deontologici</vt:lpstr>
      <vt:lpstr>Principi etico - deontologici</vt:lpstr>
      <vt:lpstr>Diapositiva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di antropologia delle relazioni interculturali Anno accademico 2015/2016</dc:title>
  <dc:creator>casa</dc:creator>
  <cp:lastModifiedBy>casa</cp:lastModifiedBy>
  <cp:revision>256</cp:revision>
  <dcterms:created xsi:type="dcterms:W3CDTF">2015-12-07T15:51:01Z</dcterms:created>
  <dcterms:modified xsi:type="dcterms:W3CDTF">2015-12-10T00:32:23Z</dcterms:modified>
</cp:coreProperties>
</file>